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Lst>
  <p:sldSz cx="9144000" cy="6858000" type="screen4x3"/>
  <p:notesSz cx="6858000" cy="9144000"/>
  <p:embeddedFontLst>
    <p:embeddedFont>
      <p:font typeface="Tahoma" panose="020B0604030504040204" pitchFamily="34" charset="0"/>
      <p:regular r:id="rId54"/>
      <p:bold r:id="rId55"/>
    </p:embeddedFont>
    <p:embeddedFont>
      <p:font typeface="Proxima Nova" panose="020B0604020202020204"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2" d="100"/>
          <a:sy n="72" d="100"/>
        </p:scale>
        <p:origin x="-1242"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fld id="{00000000-1234-1234-1234-123412341234}" type="slidenum">
              <a:rPr lang="en-US" sz="2400" b="0" i="0" u="none" strike="noStrike" cap="none">
                <a:solidFill>
                  <a:srgbClr val="000000"/>
                </a:solidFill>
                <a:latin typeface="Arial"/>
                <a:ea typeface="Arial"/>
                <a:cs typeface="Arial"/>
                <a:sym typeface="Arial"/>
              </a:rPr>
              <a:t>‹#›</a:t>
            </a:fld>
            <a:endParaRPr/>
          </a:p>
        </p:txBody>
      </p:sp>
      <p:sp>
        <p:nvSpPr>
          <p:cNvPr id="4" name="Google Shape;4;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200" b="0" i="0" u="none">
                <a:solidFill>
                  <a:srgbClr val="000000"/>
                </a:solidFill>
                <a:latin typeface="Tahoma"/>
                <a:ea typeface="Tahoma"/>
                <a:cs typeface="Tahoma"/>
                <a:sym typeface="Tahoma"/>
              </a:defRPr>
            </a:lvl1pPr>
            <a:lvl2pPr marR="0" lvl="1"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5" name="Google Shape;5;n"/>
          <p:cNvSpPr txBox="1">
            <a:spLocks noGrp="1"/>
          </p:cNvSpPr>
          <p:nvPr>
            <p:ph type="dt" idx="10"/>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a:solidFill>
                  <a:srgbClr val="000000"/>
                </a:solidFill>
                <a:latin typeface="Tahoma"/>
                <a:ea typeface="Tahoma"/>
                <a:cs typeface="Tahoma"/>
                <a:sym typeface="Tahoma"/>
              </a:defRPr>
            </a:lvl1pPr>
            <a:lvl2pPr marR="0" lvl="1"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6" name="Google Shape;6;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7" name="Google Shape;7;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8" name="Google Shape;8;n"/>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200" b="0" i="0" u="none">
                <a:solidFill>
                  <a:srgbClr val="000000"/>
                </a:solidFill>
                <a:latin typeface="Tahoma"/>
                <a:ea typeface="Tahoma"/>
                <a:cs typeface="Tahoma"/>
                <a:sym typeface="Tahoma"/>
              </a:defRPr>
            </a:lvl1pPr>
            <a:lvl2pPr marR="0" lvl="1"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9" name="Google Shape;9;n"/>
          <p:cNvSpPr txBox="1">
            <a:spLocks noGrp="1"/>
          </p:cNvSpPr>
          <p:nvPr>
            <p:ph type="sldNum" idx="4"/>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ahoma"/>
              <a:buNone/>
            </a:pPr>
            <a:fld id="{00000000-1234-1234-1234-123412341234}" type="slidenum">
              <a:rPr lang="en-US" sz="1200" b="0" i="0" u="none">
                <a:solidFill>
                  <a:srgbClr val="000000"/>
                </a:solidFill>
                <a:latin typeface="Tahoma"/>
                <a:ea typeface="Tahoma"/>
                <a:cs typeface="Tahoma"/>
                <a:sym typeface="Tahoma"/>
              </a:rPr>
              <a:t>‹#›</a:t>
            </a:fld>
            <a:endParaRPr/>
          </a:p>
        </p:txBody>
      </p:sp>
    </p:spTree>
    <p:extLst>
      <p:ext uri="{BB962C8B-B14F-4D97-AF65-F5344CB8AC3E}">
        <p14:creationId xmlns:p14="http://schemas.microsoft.com/office/powerpoint/2010/main" val="35098261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 name="Google Shape;6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2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2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2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2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 name="Google Shape;7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3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3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3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3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3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3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3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3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38: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38</a:t>
            </a:fld>
            <a:endParaRPr/>
          </a:p>
        </p:txBody>
      </p:sp>
      <p:sp>
        <p:nvSpPr>
          <p:cNvPr id="290" name="Google Shape;290;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91" name="Google Shape;291;p3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6</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3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 name="Google Shape;80;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4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4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4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4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4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4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4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4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4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4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5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 name="Google Shape;367;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5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3" name="Google Shape;373;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14"/>
        <p:cNvGrpSpPr/>
        <p:nvPr/>
      </p:nvGrpSpPr>
      <p:grpSpPr>
        <a:xfrm>
          <a:off x="0" y="0"/>
          <a:ext cx="0" cy="0"/>
          <a:chOff x="0" y="0"/>
          <a:chExt cx="0" cy="0"/>
        </a:xfrm>
      </p:grpSpPr>
      <p:cxnSp>
        <p:nvCxnSpPr>
          <p:cNvPr id="15" name="Google Shape;15;p2"/>
          <p:cNvCxnSpPr/>
          <p:nvPr/>
        </p:nvCxnSpPr>
        <p:spPr>
          <a:xfrm>
            <a:off x="0" y="3997533"/>
            <a:ext cx="9144000" cy="0"/>
          </a:xfrm>
          <a:prstGeom prst="straightConnector1">
            <a:avLst/>
          </a:prstGeom>
          <a:noFill/>
          <a:ln w="19050" cap="flat" cmpd="sng">
            <a:solidFill>
              <a:schemeClr val="lt2"/>
            </a:solidFill>
            <a:prstDash val="solid"/>
            <a:round/>
            <a:headEnd type="none" w="sm" len="sm"/>
            <a:tailEnd type="none" w="sm" len="sm"/>
          </a:ln>
        </p:spPr>
      </p:cxnSp>
      <p:sp>
        <p:nvSpPr>
          <p:cNvPr id="16" name="Google Shape;16;p2"/>
          <p:cNvSpPr txBox="1">
            <a:spLocks noGrp="1"/>
          </p:cNvSpPr>
          <p:nvPr>
            <p:ph type="ctrTitle"/>
          </p:nvPr>
        </p:nvSpPr>
        <p:spPr>
          <a:xfrm>
            <a:off x="510450" y="1676400"/>
            <a:ext cx="8123100" cy="21180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7" name="Google Shape;17;p2"/>
          <p:cNvSpPr txBox="1">
            <a:spLocks noGrp="1"/>
          </p:cNvSpPr>
          <p:nvPr>
            <p:ph type="subTitle" idx="1"/>
          </p:nvPr>
        </p:nvSpPr>
        <p:spPr>
          <a:xfrm>
            <a:off x="510450" y="4243083"/>
            <a:ext cx="8123100" cy="840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18" name="Google Shape;18;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3"/>
        <p:cNvGrpSpPr/>
        <p:nvPr/>
      </p:nvGrpSpPr>
      <p:grpSpPr>
        <a:xfrm>
          <a:off x="0" y="0"/>
          <a:ext cx="0" cy="0"/>
          <a:chOff x="0" y="0"/>
          <a:chExt cx="0" cy="0"/>
        </a:xfrm>
      </p:grpSpPr>
      <p:sp>
        <p:nvSpPr>
          <p:cNvPr id="54" name="Google Shape;54;p11"/>
          <p:cNvSpPr/>
          <p:nvPr/>
        </p:nvSpPr>
        <p:spPr>
          <a:xfrm>
            <a:off x="0" y="6727600"/>
            <a:ext cx="9144000" cy="130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1"/>
          <p:cNvSpPr txBox="1">
            <a:spLocks noGrp="1"/>
          </p:cNvSpPr>
          <p:nvPr>
            <p:ph type="title" hasCustomPrompt="1"/>
          </p:nvPr>
        </p:nvSpPr>
        <p:spPr>
          <a:xfrm>
            <a:off x="311700" y="1321967"/>
            <a:ext cx="8520600" cy="2557200"/>
          </a:xfrm>
          <a:prstGeom prst="rect">
            <a:avLst/>
          </a:prstGeom>
        </p:spPr>
        <p:txBody>
          <a:bodyPr spcFirstLastPara="1" wrap="square" lIns="91425" tIns="91425" rIns="91425" bIns="91425" anchor="ctr" anchorCtr="0">
            <a:noAutofit/>
          </a:bodyPr>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6" name="Google Shape;56;p11"/>
          <p:cNvSpPr txBox="1">
            <a:spLocks noGrp="1"/>
          </p:cNvSpPr>
          <p:nvPr>
            <p:ph type="body" idx="1"/>
          </p:nvPr>
        </p:nvSpPr>
        <p:spPr>
          <a:xfrm>
            <a:off x="311700" y="4095067"/>
            <a:ext cx="8520600" cy="12024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7" name="Google Shape;57;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cxnSp>
        <p:nvCxnSpPr>
          <p:cNvPr id="20" name="Google Shape;20;p3"/>
          <p:cNvCxnSpPr/>
          <p:nvPr/>
        </p:nvCxnSpPr>
        <p:spPr>
          <a:xfrm>
            <a:off x="0" y="3997533"/>
            <a:ext cx="9144000" cy="0"/>
          </a:xfrm>
          <a:prstGeom prst="straightConnector1">
            <a:avLst/>
          </a:prstGeom>
          <a:noFill/>
          <a:ln w="19050" cap="flat" cmpd="sng">
            <a:solidFill>
              <a:schemeClr val="lt2"/>
            </a:solidFill>
            <a:prstDash val="solid"/>
            <a:round/>
            <a:headEnd type="none" w="sm" len="sm"/>
            <a:tailEnd type="none" w="sm" len="sm"/>
          </a:ln>
        </p:spPr>
      </p:cxnSp>
      <p:sp>
        <p:nvSpPr>
          <p:cNvPr id="21" name="Google Shape;21;p3"/>
          <p:cNvSpPr txBox="1">
            <a:spLocks noGrp="1"/>
          </p:cNvSpPr>
          <p:nvPr>
            <p:ph type="title"/>
          </p:nvPr>
        </p:nvSpPr>
        <p:spPr>
          <a:xfrm>
            <a:off x="510450" y="2743200"/>
            <a:ext cx="8123100" cy="10383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6727600"/>
            <a:ext cx="9144000" cy="130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7" name="Google Shape;27;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5" name="Google Shape;35;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8" name="Google Shape;38;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9" name="Google Shape;39;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40"/>
        <p:cNvGrpSpPr/>
        <p:nvPr/>
      </p:nvGrpSpPr>
      <p:grpSpPr>
        <a:xfrm>
          <a:off x="0" y="0"/>
          <a:ext cx="0" cy="0"/>
          <a:chOff x="0" y="0"/>
          <a:chExt cx="0" cy="0"/>
        </a:xfrm>
      </p:grpSpPr>
      <p:sp>
        <p:nvSpPr>
          <p:cNvPr id="41" name="Google Shape;41;p8"/>
          <p:cNvSpPr txBox="1">
            <a:spLocks noGrp="1"/>
          </p:cNvSpPr>
          <p:nvPr>
            <p:ph type="title"/>
          </p:nvPr>
        </p:nvSpPr>
        <p:spPr>
          <a:xfrm>
            <a:off x="490250" y="701800"/>
            <a:ext cx="5797500" cy="54543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2" name="Google Shape;42;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
        <p:cNvGrpSpPr/>
        <p:nvPr/>
      </p:nvGrpSpPr>
      <p:grpSpPr>
        <a:xfrm>
          <a:off x="0" y="0"/>
          <a:ext cx="0" cy="0"/>
          <a:chOff x="0" y="0"/>
          <a:chExt cx="0" cy="0"/>
        </a:xfrm>
      </p:grpSpPr>
      <p:sp>
        <p:nvSpPr>
          <p:cNvPr id="44" name="Google Shape;44;p9"/>
          <p:cNvSpPr/>
          <p:nvPr/>
        </p:nvSpPr>
        <p:spPr>
          <a:xfrm>
            <a:off x="4572000" y="100"/>
            <a:ext cx="4572000" cy="6858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5" name="Google Shape;45;p9"/>
          <p:cNvCxnSpPr/>
          <p:nvPr/>
        </p:nvCxnSpPr>
        <p:spPr>
          <a:xfrm>
            <a:off x="5029675" y="5994000"/>
            <a:ext cx="468300" cy="0"/>
          </a:xfrm>
          <a:prstGeom prst="straightConnector1">
            <a:avLst/>
          </a:prstGeom>
          <a:noFill/>
          <a:ln w="19050" cap="flat" cmpd="sng">
            <a:solidFill>
              <a:schemeClr val="lt2"/>
            </a:solidFill>
            <a:prstDash val="solid"/>
            <a:round/>
            <a:headEnd type="none" w="sm" len="sm"/>
            <a:tailEnd type="none" w="sm" len="sm"/>
          </a:ln>
        </p:spPr>
      </p:cxnSp>
      <p:sp>
        <p:nvSpPr>
          <p:cNvPr id="46" name="Google Shape;46;p9"/>
          <p:cNvSpPr txBox="1">
            <a:spLocks noGrp="1"/>
          </p:cNvSpPr>
          <p:nvPr>
            <p:ph type="title"/>
          </p:nvPr>
        </p:nvSpPr>
        <p:spPr>
          <a:xfrm>
            <a:off x="265500" y="1607767"/>
            <a:ext cx="4045200" cy="20127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7" name="Google Shape;47;p9"/>
          <p:cNvSpPr txBox="1">
            <a:spLocks noGrp="1"/>
          </p:cNvSpPr>
          <p:nvPr>
            <p:ph type="subTitle" idx="1"/>
          </p:nvPr>
        </p:nvSpPr>
        <p:spPr>
          <a:xfrm>
            <a:off x="265500" y="3692001"/>
            <a:ext cx="4045200" cy="1794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8" name="Google Shape;48;p9"/>
          <p:cNvSpPr txBox="1">
            <a:spLocks noGrp="1"/>
          </p:cNvSpPr>
          <p:nvPr>
            <p:ph type="body" idx="2"/>
          </p:nvPr>
        </p:nvSpPr>
        <p:spPr>
          <a:xfrm>
            <a:off x="4939500" y="965600"/>
            <a:ext cx="3837000" cy="49269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9" name="Google Shape;49;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txBox="1">
            <a:spLocks noGrp="1"/>
          </p:cNvSpPr>
          <p:nvPr>
            <p:ph type="body" idx="1"/>
          </p:nvPr>
        </p:nvSpPr>
        <p:spPr>
          <a:xfrm>
            <a:off x="311700" y="5649100"/>
            <a:ext cx="5998800" cy="7983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100"/>
              <a:buNone/>
              <a:defRPr sz="2100"/>
            </a:lvl1pPr>
          </a:lstStyle>
          <a:p>
            <a:endParaRPr/>
          </a:p>
        </p:txBody>
      </p:sp>
      <p:sp>
        <p:nvSpPr>
          <p:cNvPr id="52" name="Google Shape;52;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pearmint">
    <p:bg>
      <p:bgPr>
        <a:solidFill>
          <a:schemeClr val="lt1"/>
        </a:solidFill>
        <a:effectLst/>
      </p:bgPr>
    </p:bg>
    <p:spTree>
      <p:nvGrpSpPr>
        <p:cNvPr id="1" name="Shape 10"/>
        <p:cNvGrpSpPr/>
        <p:nvPr/>
      </p:nvGrpSpPr>
      <p:grpSpPr>
        <a:xfrm>
          <a:off x="0" y="0"/>
          <a:ext cx="0" cy="0"/>
          <a:chOff x="0" y="0"/>
          <a:chExt cx="0" cy="0"/>
        </a:xfrm>
      </p:grpSpPr>
      <p:sp>
        <p:nvSpPr>
          <p:cNvPr id="11" name="Google Shape;11;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12" name="Google Shape;12;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marL="914400" lvl="1"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marL="1371600" lvl="2"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marL="1828800" lvl="3"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marL="2286000" lvl="4"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marL="2743200" lvl="5"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marL="3200400" lvl="6"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marL="3657600" lvl="7"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marL="4114800" lvl="8" indent="-317500">
              <a:lnSpc>
                <a:spcPct val="115000"/>
              </a:lnSpc>
              <a:spcBef>
                <a:spcPts val="160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a:endParaRPr/>
          </a:p>
        </p:txBody>
      </p:sp>
      <p:sp>
        <p:nvSpPr>
          <p:cNvPr id="13" name="Google Shape;13;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13"/>
          <p:cNvSpPr txBox="1">
            <a:spLocks noGrp="1"/>
          </p:cNvSpPr>
          <p:nvPr>
            <p:ph type="ctrTitle"/>
          </p:nvPr>
        </p:nvSpPr>
        <p:spPr>
          <a:xfrm>
            <a:off x="510450" y="1676400"/>
            <a:ext cx="8123100" cy="2118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4400"/>
              <a:buFont typeface="Tahoma"/>
              <a:buNone/>
            </a:pPr>
            <a:r>
              <a:rPr lang="en-US" sz="4400" b="0" i="0" u="none">
                <a:solidFill>
                  <a:schemeClr val="dk2"/>
                </a:solidFill>
                <a:latin typeface="Tahoma"/>
                <a:ea typeface="Tahoma"/>
                <a:cs typeface="Tahoma"/>
                <a:sym typeface="Tahoma"/>
              </a:rPr>
              <a:t>Video Compression Basics</a:t>
            </a:r>
            <a:endParaRPr/>
          </a:p>
        </p:txBody>
      </p:sp>
      <p:sp>
        <p:nvSpPr>
          <p:cNvPr id="65" name="Google Shape;65;p13"/>
          <p:cNvSpPr txBox="1">
            <a:spLocks noGrp="1"/>
          </p:cNvSpPr>
          <p:nvPr>
            <p:ph type="subTitle" idx="1"/>
          </p:nvPr>
        </p:nvSpPr>
        <p:spPr>
          <a:xfrm>
            <a:off x="510450" y="4243083"/>
            <a:ext cx="8123100" cy="840000"/>
          </a:xfrm>
          <a:prstGeom prst="rect">
            <a:avLst/>
          </a:prstGeom>
          <a:noFill/>
          <a:ln>
            <a:noFill/>
          </a:ln>
        </p:spPr>
        <p:txBody>
          <a:bodyPr spcFirstLastPara="1" wrap="square" lIns="91425" tIns="45700" rIns="91425" bIns="45700" anchor="t" anchorCtr="0">
            <a:noAutofit/>
          </a:bodyPr>
          <a:lstStyle/>
          <a:p>
            <a:pPr marL="342900" lvl="0" indent="-220980" algn="l" rtl="0">
              <a:lnSpc>
                <a:spcPct val="100000"/>
              </a:lnSpc>
              <a:spcBef>
                <a:spcPts val="0"/>
              </a:spcBef>
              <a:spcAft>
                <a:spcPts val="0"/>
              </a:spcAft>
              <a:buSzPts val="1920"/>
              <a:buNone/>
            </a:pPr>
            <a:endParaRPr sz="3200" b="0" i="0" u="none">
              <a:solidFill>
                <a:schemeClr val="dk1"/>
              </a:solidFill>
              <a:latin typeface="Tahoma"/>
              <a:ea typeface="Tahoma"/>
              <a:cs typeface="Tahoma"/>
              <a:sym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22"/>
          <p:cNvSpPr txBox="1">
            <a:spLocks noGrp="1"/>
          </p:cNvSpPr>
          <p:nvPr>
            <p:ph type="title"/>
          </p:nvPr>
        </p:nvSpPr>
        <p:spPr>
          <a:xfrm>
            <a:off x="311700" y="593367"/>
            <a:ext cx="8520600" cy="7635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600"/>
              <a:buFont typeface="Tahoma"/>
              <a:buNone/>
            </a:pPr>
            <a:r>
              <a:rPr lang="en-US" sz="3600" b="0" i="0" u="none">
                <a:solidFill>
                  <a:schemeClr val="dk2"/>
                </a:solidFill>
                <a:latin typeface="Tahoma"/>
                <a:ea typeface="Tahoma"/>
                <a:cs typeface="Tahoma"/>
                <a:sym typeface="Tahoma"/>
              </a:rPr>
              <a:t>Motion estimation/compensation (2)</a:t>
            </a:r>
            <a:endParaRPr/>
          </a:p>
        </p:txBody>
      </p:sp>
      <p:pic>
        <p:nvPicPr>
          <p:cNvPr id="121" name="Google Shape;121;p22"/>
          <p:cNvPicPr preferRelativeResize="0"/>
          <p:nvPr/>
        </p:nvPicPr>
        <p:blipFill rotWithShape="1">
          <a:blip r:embed="rId3">
            <a:alphaModFix/>
          </a:blip>
          <a:srcRect/>
          <a:stretch/>
        </p:blipFill>
        <p:spPr>
          <a:xfrm>
            <a:off x="2209800" y="1981200"/>
            <a:ext cx="4876800" cy="47910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5"/>
        <p:cNvGrpSpPr/>
        <p:nvPr/>
      </p:nvGrpSpPr>
      <p:grpSpPr>
        <a:xfrm>
          <a:off x="0" y="0"/>
          <a:ext cx="0" cy="0"/>
          <a:chOff x="0" y="0"/>
          <a:chExt cx="0" cy="0"/>
        </a:xfrm>
      </p:grpSpPr>
      <p:sp>
        <p:nvSpPr>
          <p:cNvPr id="126" name="Google Shape;126;p23"/>
          <p:cNvSpPr txBox="1">
            <a:spLocks noGrp="1"/>
          </p:cNvSpPr>
          <p:nvPr>
            <p:ph type="title"/>
          </p:nvPr>
        </p:nvSpPr>
        <p:spPr>
          <a:xfrm>
            <a:off x="311700" y="593367"/>
            <a:ext cx="8520600" cy="7635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600"/>
              <a:buFont typeface="Tahoma"/>
              <a:buNone/>
            </a:pPr>
            <a:r>
              <a:rPr lang="en-US" sz="3600" b="0" i="0" u="none">
                <a:solidFill>
                  <a:schemeClr val="dk2"/>
                </a:solidFill>
                <a:latin typeface="Tahoma"/>
                <a:ea typeface="Tahoma"/>
                <a:cs typeface="Tahoma"/>
                <a:sym typeface="Tahoma"/>
              </a:rPr>
              <a:t>Compressed video stream</a:t>
            </a:r>
            <a:endParaRPr/>
          </a:p>
        </p:txBody>
      </p:sp>
      <p:pic>
        <p:nvPicPr>
          <p:cNvPr id="127" name="Google Shape;127;p23"/>
          <p:cNvPicPr preferRelativeResize="0">
            <a:picLocks noGrp="1"/>
          </p:cNvPicPr>
          <p:nvPr>
            <p:ph type="body" idx="1"/>
          </p:nvPr>
        </p:nvPicPr>
        <p:blipFill rotWithShape="1">
          <a:blip r:embed="rId3">
            <a:alphaModFix/>
          </a:blip>
          <a:srcRect/>
          <a:stretch/>
        </p:blipFill>
        <p:spPr>
          <a:xfrm>
            <a:off x="1295400" y="2057400"/>
            <a:ext cx="6435725" cy="4114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1"/>
        <p:cNvGrpSpPr/>
        <p:nvPr/>
      </p:nvGrpSpPr>
      <p:grpSpPr>
        <a:xfrm>
          <a:off x="0" y="0"/>
          <a:ext cx="0" cy="0"/>
          <a:chOff x="0" y="0"/>
          <a:chExt cx="0" cy="0"/>
        </a:xfrm>
      </p:grpSpPr>
      <p:sp>
        <p:nvSpPr>
          <p:cNvPr id="132" name="Google Shape;132;p24"/>
          <p:cNvSpPr txBox="1">
            <a:spLocks noGrp="1"/>
          </p:cNvSpPr>
          <p:nvPr>
            <p:ph type="title"/>
          </p:nvPr>
        </p:nvSpPr>
        <p:spPr>
          <a:xfrm>
            <a:off x="311700" y="593367"/>
            <a:ext cx="8520600" cy="7635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4400"/>
              <a:buFont typeface="Tahoma"/>
              <a:buNone/>
            </a:pPr>
            <a:r>
              <a:rPr lang="en-US" sz="4400" b="0" i="0" u="none">
                <a:solidFill>
                  <a:schemeClr val="dk2"/>
                </a:solidFill>
                <a:latin typeface="Tahoma"/>
                <a:ea typeface="Tahoma"/>
                <a:cs typeface="Tahoma"/>
                <a:sym typeface="Tahoma"/>
              </a:rPr>
              <a:t>MPEG-1</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6"/>
        <p:cNvGrpSpPr/>
        <p:nvPr/>
      </p:nvGrpSpPr>
      <p:grpSpPr>
        <a:xfrm>
          <a:off x="0" y="0"/>
          <a:ext cx="0" cy="0"/>
          <a:chOff x="0" y="0"/>
          <a:chExt cx="0" cy="0"/>
        </a:xfrm>
      </p:grpSpPr>
      <p:sp>
        <p:nvSpPr>
          <p:cNvPr id="137" name="Google Shape;137;p25"/>
          <p:cNvSpPr txBox="1">
            <a:spLocks noGrp="1"/>
          </p:cNvSpPr>
          <p:nvPr>
            <p:ph type="title"/>
          </p:nvPr>
        </p:nvSpPr>
        <p:spPr>
          <a:xfrm>
            <a:off x="311700" y="593367"/>
            <a:ext cx="8520600" cy="7635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600"/>
              <a:buFont typeface="Tahoma"/>
              <a:buNone/>
            </a:pPr>
            <a:r>
              <a:rPr lang="en-US" sz="3600" b="0" i="0" u="none">
                <a:solidFill>
                  <a:schemeClr val="dk2"/>
                </a:solidFill>
                <a:latin typeface="Tahoma"/>
                <a:ea typeface="Tahoma"/>
                <a:cs typeface="Tahoma"/>
                <a:sym typeface="Tahoma"/>
              </a:rPr>
              <a:t>MPEG-1</a:t>
            </a:r>
            <a:endParaRPr/>
          </a:p>
        </p:txBody>
      </p:sp>
      <p:sp>
        <p:nvSpPr>
          <p:cNvPr id="138" name="Google Shape;138;p25"/>
          <p:cNvSpPr txBox="1">
            <a:spLocks noGrp="1"/>
          </p:cNvSpPr>
          <p:nvPr>
            <p:ph type="body" idx="1"/>
          </p:nvPr>
        </p:nvSpPr>
        <p:spPr>
          <a:xfrm>
            <a:off x="838200" y="1828800"/>
            <a:ext cx="8305800" cy="5029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folHlink"/>
              </a:buClr>
              <a:buSzPts val="1440"/>
              <a:buFont typeface="Noto Sans Symbols"/>
              <a:buChar char="■"/>
            </a:pPr>
            <a:r>
              <a:rPr lang="en-US" sz="2400" b="0" i="0" u="none">
                <a:solidFill>
                  <a:schemeClr val="dk1"/>
                </a:solidFill>
                <a:latin typeface="Tahoma"/>
                <a:ea typeface="Tahoma"/>
                <a:cs typeface="Tahoma"/>
                <a:sym typeface="Tahoma"/>
              </a:rPr>
              <a:t>developed by the Working Group 11 (WG11) of SubCommittee 29 (SC29) of the Joint ISO/IEC Technical Committee 1 (JTC 1) on Information Technology; informally MPEG (Motion Picture Experts Group)</a:t>
            </a:r>
            <a:endParaRPr/>
          </a:p>
          <a:p>
            <a:pPr marL="342900" marR="0" lvl="0" indent="-342900" algn="l" rtl="0">
              <a:lnSpc>
                <a:spcPct val="90000"/>
              </a:lnSpc>
              <a:spcBef>
                <a:spcPts val="480"/>
              </a:spcBef>
              <a:spcAft>
                <a:spcPts val="0"/>
              </a:spcAft>
              <a:buClr>
                <a:schemeClr val="folHlink"/>
              </a:buClr>
              <a:buSzPts val="1440"/>
              <a:buFont typeface="Noto Sans Symbols"/>
              <a:buChar char="■"/>
            </a:pPr>
            <a:r>
              <a:rPr lang="en-US" sz="2400" b="0" i="0" u="none">
                <a:solidFill>
                  <a:schemeClr val="dk1"/>
                </a:solidFill>
                <a:latin typeface="Tahoma"/>
                <a:ea typeface="Tahoma"/>
                <a:cs typeface="Tahoma"/>
                <a:sym typeface="Tahoma"/>
              </a:rPr>
              <a:t>was developed between 1988-1990</a:t>
            </a:r>
            <a:endParaRPr/>
          </a:p>
          <a:p>
            <a:pPr marL="342900" marR="0" lvl="0" indent="-342900" algn="l" rtl="0">
              <a:lnSpc>
                <a:spcPct val="90000"/>
              </a:lnSpc>
              <a:spcBef>
                <a:spcPts val="480"/>
              </a:spcBef>
              <a:spcAft>
                <a:spcPts val="0"/>
              </a:spcAft>
              <a:buClr>
                <a:schemeClr val="folHlink"/>
              </a:buClr>
              <a:buSzPts val="1440"/>
              <a:buFont typeface="Noto Sans Symbols"/>
              <a:buChar char="■"/>
            </a:pPr>
            <a:r>
              <a:rPr lang="en-US" sz="2400" b="0" i="0" u="none">
                <a:solidFill>
                  <a:schemeClr val="dk1"/>
                </a:solidFill>
                <a:latin typeface="Tahoma"/>
                <a:ea typeface="Tahoma"/>
                <a:cs typeface="Tahoma"/>
                <a:sym typeface="Tahoma"/>
              </a:rPr>
              <a:t>in 1992-1994 reached an International Standard</a:t>
            </a:r>
            <a:endParaRPr/>
          </a:p>
          <a:p>
            <a:pPr marL="342900" marR="0" lvl="0" indent="-342900" algn="l" rtl="0">
              <a:lnSpc>
                <a:spcPct val="90000"/>
              </a:lnSpc>
              <a:spcBef>
                <a:spcPts val="480"/>
              </a:spcBef>
              <a:spcAft>
                <a:spcPts val="0"/>
              </a:spcAft>
              <a:buClr>
                <a:schemeClr val="folHlink"/>
              </a:buClr>
              <a:buSzPts val="1440"/>
              <a:buFont typeface="Noto Sans Symbols"/>
              <a:buChar char="■"/>
            </a:pPr>
            <a:r>
              <a:rPr lang="en-US" sz="2400" b="0" i="0" u="none">
                <a:solidFill>
                  <a:schemeClr val="dk1"/>
                </a:solidFill>
                <a:latin typeface="Tahoma"/>
                <a:ea typeface="Tahoma"/>
                <a:cs typeface="Tahoma"/>
                <a:sym typeface="Tahoma"/>
              </a:rPr>
              <a:t>was based on JPEG work and the ITU-T Recommendation H.261</a:t>
            </a:r>
            <a:endParaRPr/>
          </a:p>
          <a:p>
            <a:pPr marL="342900" marR="0" lvl="0" indent="-342900" algn="l" rtl="0">
              <a:lnSpc>
                <a:spcPct val="90000"/>
              </a:lnSpc>
              <a:spcBef>
                <a:spcPts val="480"/>
              </a:spcBef>
              <a:spcAft>
                <a:spcPts val="0"/>
              </a:spcAft>
              <a:buClr>
                <a:schemeClr val="folHlink"/>
              </a:buClr>
              <a:buSzPts val="1440"/>
              <a:buFont typeface="Noto Sans Symbols"/>
              <a:buChar char="■"/>
            </a:pPr>
            <a:r>
              <a:rPr lang="en-US" sz="2400" b="0" i="0" u="none">
                <a:solidFill>
                  <a:schemeClr val="dk1"/>
                </a:solidFill>
                <a:latin typeface="Tahoma"/>
                <a:ea typeface="Tahoma"/>
                <a:cs typeface="Tahoma"/>
                <a:sym typeface="Tahoma"/>
              </a:rPr>
              <a:t>the goal was a coding standard for digital video and audio motion picture for digital storage media at about 1.5 Mbps; so that the video (approx. 1 hour long) can be stored on a CD, VCD (Video Compact Disk) – which is approx. 648 MBytes large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2"/>
        <p:cNvGrpSpPr/>
        <p:nvPr/>
      </p:nvGrpSpPr>
      <p:grpSpPr>
        <a:xfrm>
          <a:off x="0" y="0"/>
          <a:ext cx="0" cy="0"/>
          <a:chOff x="0" y="0"/>
          <a:chExt cx="0" cy="0"/>
        </a:xfrm>
      </p:grpSpPr>
      <p:sp>
        <p:nvSpPr>
          <p:cNvPr id="143" name="Google Shape;143;p26"/>
          <p:cNvSpPr txBox="1">
            <a:spLocks noGrp="1"/>
          </p:cNvSpPr>
          <p:nvPr>
            <p:ph type="title"/>
          </p:nvPr>
        </p:nvSpPr>
        <p:spPr>
          <a:xfrm>
            <a:off x="311700" y="593367"/>
            <a:ext cx="8520600" cy="7635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600"/>
              <a:buFont typeface="Tahoma"/>
              <a:buNone/>
            </a:pPr>
            <a:r>
              <a:rPr lang="en-US" sz="3600" b="0" i="0" u="none">
                <a:solidFill>
                  <a:schemeClr val="dk2"/>
                </a:solidFill>
                <a:latin typeface="Tahoma"/>
                <a:ea typeface="Tahoma"/>
                <a:cs typeface="Tahoma"/>
                <a:sym typeface="Tahoma"/>
              </a:rPr>
              <a:t>MPEG-1 parts</a:t>
            </a:r>
            <a:endParaRPr/>
          </a:p>
        </p:txBody>
      </p:sp>
      <p:sp>
        <p:nvSpPr>
          <p:cNvPr id="144" name="Google Shape;144;p26"/>
          <p:cNvSpPr txBox="1">
            <a:spLocks noGrp="1"/>
          </p:cNvSpPr>
          <p:nvPr>
            <p:ph type="body" idx="1"/>
          </p:nvPr>
        </p:nvSpPr>
        <p:spPr>
          <a:xfrm>
            <a:off x="914400" y="1752600"/>
            <a:ext cx="8229600" cy="5181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folHlink"/>
              </a:buClr>
              <a:buSzPts val="1440"/>
              <a:buFont typeface="Noto Sans Symbols"/>
              <a:buChar char="■"/>
            </a:pPr>
            <a:r>
              <a:rPr lang="en-US" sz="2400" b="0" i="0" u="none">
                <a:solidFill>
                  <a:schemeClr val="dk1"/>
                </a:solidFill>
                <a:latin typeface="Tahoma"/>
                <a:ea typeface="Tahoma"/>
                <a:cs typeface="Tahoma"/>
                <a:sym typeface="Tahoma"/>
              </a:rPr>
              <a:t>the MPEG-1 standard only specifies the syntax of the bit stream and the semantics/operation of the decoding process and leaves out the design of the encoder and decoder (to stimulate competition and industry product differentiation) although it provides a reference implementation</a:t>
            </a:r>
            <a:endParaRPr/>
          </a:p>
          <a:p>
            <a:pPr marL="342900" marR="0" lvl="0" indent="-342900" algn="l" rtl="0">
              <a:lnSpc>
                <a:spcPct val="90000"/>
              </a:lnSpc>
              <a:spcBef>
                <a:spcPts val="480"/>
              </a:spcBef>
              <a:spcAft>
                <a:spcPts val="0"/>
              </a:spcAft>
              <a:buClr>
                <a:schemeClr val="folHlink"/>
              </a:buClr>
              <a:buSzPts val="1440"/>
              <a:buFont typeface="Noto Sans Symbols"/>
              <a:buChar char="■"/>
            </a:pPr>
            <a:r>
              <a:rPr lang="en-US" sz="2400" b="0" i="0" u="none">
                <a:solidFill>
                  <a:schemeClr val="dk1"/>
                </a:solidFill>
                <a:latin typeface="Tahoma"/>
                <a:ea typeface="Tahoma"/>
                <a:cs typeface="Tahoma"/>
                <a:sym typeface="Tahoma"/>
              </a:rPr>
              <a:t>MPEG-1 was designed mainly for storage on reliable storage spaces, not for transmission on noisy channels</a:t>
            </a:r>
            <a:endParaRPr/>
          </a:p>
          <a:p>
            <a:pPr marL="342900" marR="0" lvl="0" indent="-342900" algn="l" rtl="0">
              <a:lnSpc>
                <a:spcPct val="90000"/>
              </a:lnSpc>
              <a:spcBef>
                <a:spcPts val="480"/>
              </a:spcBef>
              <a:spcAft>
                <a:spcPts val="0"/>
              </a:spcAft>
              <a:buClr>
                <a:schemeClr val="folHlink"/>
              </a:buClr>
              <a:buSzPts val="1440"/>
              <a:buFont typeface="Noto Sans Symbols"/>
              <a:buChar char="■"/>
            </a:pPr>
            <a:r>
              <a:rPr lang="en-US" sz="2400" b="0" i="0" u="none">
                <a:solidFill>
                  <a:schemeClr val="dk1"/>
                </a:solidFill>
                <a:latin typeface="Tahoma"/>
                <a:ea typeface="Tahoma"/>
                <a:cs typeface="Tahoma"/>
                <a:sym typeface="Tahoma"/>
              </a:rPr>
              <a:t>the standard has 5 parts/layers:</a:t>
            </a:r>
            <a:endParaRPr/>
          </a:p>
          <a:p>
            <a:pPr marL="742950" marR="0" lvl="1" indent="-285750" algn="l" rtl="0">
              <a:lnSpc>
                <a:spcPct val="90000"/>
              </a:lnSpc>
              <a:spcBef>
                <a:spcPts val="400"/>
              </a:spcBef>
              <a:spcAft>
                <a:spcPts val="0"/>
              </a:spcAft>
              <a:buClr>
                <a:schemeClr val="hlink"/>
              </a:buClr>
              <a:buSzPts val="1100"/>
              <a:buFont typeface="Noto Sans Symbols"/>
              <a:buChar char="■"/>
            </a:pPr>
            <a:r>
              <a:rPr lang="en-US" sz="2000" b="0" i="0" u="none" strike="noStrike" cap="none">
                <a:solidFill>
                  <a:schemeClr val="dk1"/>
                </a:solidFill>
                <a:latin typeface="Tahoma"/>
                <a:ea typeface="Tahoma"/>
                <a:cs typeface="Tahoma"/>
                <a:sym typeface="Tahoma"/>
              </a:rPr>
              <a:t>1. systems (11172-1)</a:t>
            </a:r>
            <a:endParaRPr/>
          </a:p>
          <a:p>
            <a:pPr marL="742950" marR="0" lvl="1" indent="-285750" algn="l" rtl="0">
              <a:lnSpc>
                <a:spcPct val="90000"/>
              </a:lnSpc>
              <a:spcBef>
                <a:spcPts val="400"/>
              </a:spcBef>
              <a:spcAft>
                <a:spcPts val="0"/>
              </a:spcAft>
              <a:buClr>
                <a:schemeClr val="hlink"/>
              </a:buClr>
              <a:buSzPts val="1100"/>
              <a:buFont typeface="Noto Sans Symbols"/>
              <a:buChar char="■"/>
            </a:pPr>
            <a:r>
              <a:rPr lang="en-US" sz="2000" b="0" i="0" u="none" strike="noStrike" cap="none">
                <a:solidFill>
                  <a:schemeClr val="dk1"/>
                </a:solidFill>
                <a:latin typeface="Tahoma"/>
                <a:ea typeface="Tahoma"/>
                <a:cs typeface="Tahoma"/>
                <a:sym typeface="Tahoma"/>
              </a:rPr>
              <a:t>2. video (11172-2)</a:t>
            </a:r>
            <a:endParaRPr/>
          </a:p>
          <a:p>
            <a:pPr marL="742950" marR="0" lvl="1" indent="-285750" algn="l" rtl="0">
              <a:lnSpc>
                <a:spcPct val="90000"/>
              </a:lnSpc>
              <a:spcBef>
                <a:spcPts val="400"/>
              </a:spcBef>
              <a:spcAft>
                <a:spcPts val="0"/>
              </a:spcAft>
              <a:buClr>
                <a:schemeClr val="hlink"/>
              </a:buClr>
              <a:buSzPts val="1100"/>
              <a:buFont typeface="Noto Sans Symbols"/>
              <a:buChar char="■"/>
            </a:pPr>
            <a:r>
              <a:rPr lang="en-US" sz="2000" b="0" i="0" u="none" strike="noStrike" cap="none">
                <a:solidFill>
                  <a:schemeClr val="dk1"/>
                </a:solidFill>
                <a:latin typeface="Tahoma"/>
                <a:ea typeface="Tahoma"/>
                <a:cs typeface="Tahoma"/>
                <a:sym typeface="Tahoma"/>
              </a:rPr>
              <a:t>3. audio (11172-3) – includes MPEG-1 Layer III (.mp3)</a:t>
            </a:r>
            <a:endParaRPr/>
          </a:p>
          <a:p>
            <a:pPr marL="742950" marR="0" lvl="1" indent="-285750" algn="l" rtl="0">
              <a:lnSpc>
                <a:spcPct val="90000"/>
              </a:lnSpc>
              <a:spcBef>
                <a:spcPts val="400"/>
              </a:spcBef>
              <a:spcAft>
                <a:spcPts val="0"/>
              </a:spcAft>
              <a:buClr>
                <a:schemeClr val="hlink"/>
              </a:buClr>
              <a:buSzPts val="1100"/>
              <a:buFont typeface="Noto Sans Symbols"/>
              <a:buChar char="■"/>
            </a:pPr>
            <a:r>
              <a:rPr lang="en-US" sz="2000" b="0" i="0" u="none" strike="noStrike" cap="none">
                <a:solidFill>
                  <a:schemeClr val="dk1"/>
                </a:solidFill>
                <a:latin typeface="Tahoma"/>
                <a:ea typeface="Tahoma"/>
                <a:cs typeface="Tahoma"/>
                <a:sym typeface="Tahoma"/>
              </a:rPr>
              <a:t>4. conformance testing (11172-4)</a:t>
            </a:r>
            <a:endParaRPr/>
          </a:p>
          <a:p>
            <a:pPr marL="742950" marR="0" lvl="1" indent="-285750" algn="l" rtl="0">
              <a:lnSpc>
                <a:spcPct val="90000"/>
              </a:lnSpc>
              <a:spcBef>
                <a:spcPts val="400"/>
              </a:spcBef>
              <a:spcAft>
                <a:spcPts val="0"/>
              </a:spcAft>
              <a:buClr>
                <a:schemeClr val="hlink"/>
              </a:buClr>
              <a:buSzPts val="1100"/>
              <a:buFont typeface="Noto Sans Symbols"/>
              <a:buChar char="■"/>
            </a:pPr>
            <a:r>
              <a:rPr lang="en-US" sz="2000" b="0" i="0" u="none" strike="noStrike" cap="none">
                <a:solidFill>
                  <a:schemeClr val="dk1"/>
                </a:solidFill>
                <a:latin typeface="Tahoma"/>
                <a:ea typeface="Tahoma"/>
                <a:cs typeface="Tahoma"/>
                <a:sym typeface="Tahoma"/>
              </a:rPr>
              <a:t>5. software simulation (11172-5)</a:t>
            </a:r>
            <a:endParaRPr/>
          </a:p>
          <a:p>
            <a:pPr marL="342900" marR="0" lvl="0" indent="-266700" algn="l" rtl="0">
              <a:lnSpc>
                <a:spcPct val="100000"/>
              </a:lnSpc>
              <a:spcBef>
                <a:spcPts val="400"/>
              </a:spcBef>
              <a:spcAft>
                <a:spcPts val="0"/>
              </a:spcAft>
              <a:buClr>
                <a:schemeClr val="folHlink"/>
              </a:buClr>
              <a:buSzPts val="1200"/>
              <a:buFont typeface="Noto Sans Symbols"/>
              <a:buNone/>
            </a:pPr>
            <a:endParaRPr sz="2000" b="0" i="0" u="none" strike="noStrike" cap="none">
              <a:solidFill>
                <a:schemeClr val="dk1"/>
              </a:solidFill>
              <a:latin typeface="Tahoma"/>
              <a:ea typeface="Tahoma"/>
              <a:cs typeface="Tahoma"/>
              <a:sym typeface="Tahom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8"/>
        <p:cNvGrpSpPr/>
        <p:nvPr/>
      </p:nvGrpSpPr>
      <p:grpSpPr>
        <a:xfrm>
          <a:off x="0" y="0"/>
          <a:ext cx="0" cy="0"/>
          <a:chOff x="0" y="0"/>
          <a:chExt cx="0" cy="0"/>
        </a:xfrm>
      </p:grpSpPr>
      <p:sp>
        <p:nvSpPr>
          <p:cNvPr id="149" name="Google Shape;149;p27"/>
          <p:cNvSpPr txBox="1">
            <a:spLocks noGrp="1"/>
          </p:cNvSpPr>
          <p:nvPr>
            <p:ph type="title"/>
          </p:nvPr>
        </p:nvSpPr>
        <p:spPr>
          <a:xfrm>
            <a:off x="311700" y="593367"/>
            <a:ext cx="8520600" cy="7635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600"/>
              <a:buFont typeface="Tahoma"/>
              <a:buNone/>
            </a:pPr>
            <a:r>
              <a:rPr lang="en-US" sz="3600" b="0" i="0" u="none">
                <a:solidFill>
                  <a:schemeClr val="dk2"/>
                </a:solidFill>
                <a:latin typeface="Tahoma"/>
                <a:ea typeface="Tahoma"/>
                <a:cs typeface="Tahoma"/>
                <a:sym typeface="Tahoma"/>
              </a:rPr>
              <a:t>MPEG-1 target applications</a:t>
            </a:r>
            <a:endParaRPr/>
          </a:p>
        </p:txBody>
      </p:sp>
      <p:sp>
        <p:nvSpPr>
          <p:cNvPr id="150" name="Google Shape;150;p27"/>
          <p:cNvSpPr txBox="1">
            <a:spLocks noGrp="1"/>
          </p:cNvSpPr>
          <p:nvPr>
            <p:ph type="body" idx="1"/>
          </p:nvPr>
        </p:nvSpPr>
        <p:spPr>
          <a:xfrm>
            <a:off x="914400" y="1828800"/>
            <a:ext cx="8229600" cy="5029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folHlink"/>
              </a:buClr>
              <a:buSzPts val="1440"/>
              <a:buFont typeface="Noto Sans Symbols"/>
              <a:buChar char="■"/>
            </a:pPr>
            <a:r>
              <a:rPr lang="en-US" sz="2400" b="0" i="0" u="none">
                <a:solidFill>
                  <a:schemeClr val="dk1"/>
                </a:solidFill>
                <a:latin typeface="Tahoma"/>
                <a:ea typeface="Tahoma"/>
                <a:cs typeface="Tahoma"/>
                <a:sym typeface="Tahoma"/>
              </a:rPr>
              <a:t>MPEG-1 was designed basically for storage on CDs, VCDs, digital audio tapes at a rate of approx. 1.5 Mbps </a:t>
            </a:r>
            <a:endParaRPr/>
          </a:p>
          <a:p>
            <a:pPr marL="342900" marR="0" lvl="0" indent="-342900" algn="l" rtl="0">
              <a:lnSpc>
                <a:spcPct val="100000"/>
              </a:lnSpc>
              <a:spcBef>
                <a:spcPts val="480"/>
              </a:spcBef>
              <a:spcAft>
                <a:spcPts val="0"/>
              </a:spcAft>
              <a:buClr>
                <a:schemeClr val="folHlink"/>
              </a:buClr>
              <a:buSzPts val="1440"/>
              <a:buFont typeface="Noto Sans Symbols"/>
              <a:buChar char="■"/>
            </a:pPr>
            <a:r>
              <a:rPr lang="en-US" sz="2400" b="0" i="0" u="none">
                <a:solidFill>
                  <a:schemeClr val="dk1"/>
                </a:solidFill>
                <a:latin typeface="Tahoma"/>
                <a:ea typeface="Tahoma"/>
                <a:cs typeface="Tahoma"/>
                <a:sym typeface="Tahoma"/>
              </a:rPr>
              <a:t>MPEG-1 targeted an asymmetric encoding-decoding process; encoding process is more complex and processing demanding and it is done usually once while decoding is simpler and is done more frequently</a:t>
            </a:r>
            <a:endParaRPr/>
          </a:p>
          <a:p>
            <a:pPr marL="342900" marR="0" lvl="0" indent="-342900" algn="l" rtl="0">
              <a:lnSpc>
                <a:spcPct val="100000"/>
              </a:lnSpc>
              <a:spcBef>
                <a:spcPts val="480"/>
              </a:spcBef>
              <a:spcAft>
                <a:spcPts val="0"/>
              </a:spcAft>
              <a:buClr>
                <a:schemeClr val="folHlink"/>
              </a:buClr>
              <a:buSzPts val="1440"/>
              <a:buFont typeface="Noto Sans Symbols"/>
              <a:buChar char="■"/>
            </a:pPr>
            <a:r>
              <a:rPr lang="en-US" sz="2400" b="0" i="0" u="none">
                <a:solidFill>
                  <a:schemeClr val="dk1"/>
                </a:solidFill>
                <a:latin typeface="Tahoma"/>
                <a:ea typeface="Tahoma"/>
                <a:cs typeface="Tahoma"/>
                <a:sym typeface="Tahoma"/>
              </a:rPr>
              <a:t>it should have the following features: playback, frame-based random access and editing, reverse playback, fat forward/backward play, mild robustness to uncorrectable errors.</a:t>
            </a:r>
            <a:endParaRPr/>
          </a:p>
          <a:p>
            <a:pPr marL="342900" marR="0" lvl="0" indent="-342900" algn="l" rtl="0">
              <a:lnSpc>
                <a:spcPct val="100000"/>
              </a:lnSpc>
              <a:spcBef>
                <a:spcPts val="480"/>
              </a:spcBef>
              <a:spcAft>
                <a:spcPts val="0"/>
              </a:spcAft>
              <a:buClr>
                <a:schemeClr val="folHlink"/>
              </a:buClr>
              <a:buSzPts val="1440"/>
              <a:buFont typeface="Noto Sans Symbols"/>
              <a:buChar char="■"/>
            </a:pPr>
            <a:r>
              <a:rPr lang="en-US" sz="2400" b="0" i="0" u="none">
                <a:solidFill>
                  <a:schemeClr val="dk1"/>
                </a:solidFill>
                <a:latin typeface="Tahoma"/>
                <a:ea typeface="Tahoma"/>
                <a:cs typeface="Tahoma"/>
                <a:sym typeface="Tahoma"/>
              </a:rPr>
              <a:t>the decoder must be low cost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p28"/>
          <p:cNvSpPr txBox="1">
            <a:spLocks noGrp="1"/>
          </p:cNvSpPr>
          <p:nvPr>
            <p:ph type="title"/>
          </p:nvPr>
        </p:nvSpPr>
        <p:spPr>
          <a:xfrm>
            <a:off x="311700" y="593367"/>
            <a:ext cx="8520600" cy="7635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600"/>
              <a:buFont typeface="Tahoma"/>
              <a:buNone/>
            </a:pPr>
            <a:r>
              <a:rPr lang="en-US" sz="3600" b="0" i="0" u="none">
                <a:solidFill>
                  <a:schemeClr val="dk2"/>
                </a:solidFill>
                <a:latin typeface="Tahoma"/>
                <a:ea typeface="Tahoma"/>
                <a:cs typeface="Tahoma"/>
                <a:sym typeface="Tahoma"/>
              </a:rPr>
              <a:t>MPEG-1 Part 1, Systems</a:t>
            </a:r>
            <a:endParaRPr/>
          </a:p>
        </p:txBody>
      </p:sp>
      <p:sp>
        <p:nvSpPr>
          <p:cNvPr id="156" name="Google Shape;156;p28"/>
          <p:cNvSpPr txBox="1">
            <a:spLocks noGrp="1"/>
          </p:cNvSpPr>
          <p:nvPr>
            <p:ph type="body" idx="1"/>
          </p:nvPr>
        </p:nvSpPr>
        <p:spPr>
          <a:xfrm>
            <a:off x="685800" y="1752600"/>
            <a:ext cx="8458200" cy="5105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folHlink"/>
              </a:buClr>
              <a:buSzPts val="1200"/>
              <a:buFont typeface="Noto Sans Symbols"/>
              <a:buChar char="■"/>
            </a:pPr>
            <a:r>
              <a:rPr lang="en-US" sz="2000" b="0" i="0" u="none">
                <a:solidFill>
                  <a:schemeClr val="dk1"/>
                </a:solidFill>
                <a:latin typeface="Tahoma"/>
                <a:ea typeface="Tahoma"/>
                <a:cs typeface="Tahoma"/>
                <a:sym typeface="Tahoma"/>
              </a:rPr>
              <a:t>MPEG-1 Systems specifies the layout and methods for multiplexing encoded audio (max. 32 streams), video (max. 16 streams) and other data streams (max. 2) in a standard bitstream while maintaining synchronization between these different stream contents</a:t>
            </a:r>
            <a:endParaRPr/>
          </a:p>
          <a:p>
            <a:pPr marL="342900" marR="0" lvl="0" indent="-342900" algn="l" rtl="0">
              <a:lnSpc>
                <a:spcPct val="90000"/>
              </a:lnSpc>
              <a:spcBef>
                <a:spcPts val="400"/>
              </a:spcBef>
              <a:spcAft>
                <a:spcPts val="0"/>
              </a:spcAft>
              <a:buClr>
                <a:schemeClr val="folHlink"/>
              </a:buClr>
              <a:buSzPts val="1200"/>
              <a:buFont typeface="Noto Sans Symbols"/>
              <a:buChar char="■"/>
            </a:pPr>
            <a:r>
              <a:rPr lang="en-US" sz="2000" b="0" i="0" u="none">
                <a:solidFill>
                  <a:schemeClr val="dk1"/>
                </a:solidFill>
                <a:latin typeface="Tahoma"/>
                <a:ea typeface="Tahoma"/>
                <a:cs typeface="Tahoma"/>
                <a:sym typeface="Tahoma"/>
              </a:rPr>
              <a:t>MPEG-1 Systems stream was later renamed to </a:t>
            </a:r>
            <a:r>
              <a:rPr lang="en-US" sz="2000" b="0" i="0" u="sng">
                <a:solidFill>
                  <a:schemeClr val="dk1"/>
                </a:solidFill>
                <a:latin typeface="Tahoma"/>
                <a:ea typeface="Tahoma"/>
                <a:cs typeface="Tahoma"/>
                <a:sym typeface="Tahoma"/>
              </a:rPr>
              <a:t>MPEG-1 Program Stream</a:t>
            </a:r>
            <a:r>
              <a:rPr lang="en-US" sz="2000" b="0" i="0" u="none">
                <a:solidFill>
                  <a:schemeClr val="dk1"/>
                </a:solidFill>
                <a:latin typeface="Tahoma"/>
                <a:ea typeface="Tahoma"/>
                <a:cs typeface="Tahoma"/>
                <a:sym typeface="Tahoma"/>
              </a:rPr>
              <a:t> (because its design is identically to MPEG-2 Program Stream)</a:t>
            </a:r>
            <a:endParaRPr/>
          </a:p>
          <a:p>
            <a:pPr marL="342900" marR="0" lvl="0" indent="-342900" algn="l" rtl="0">
              <a:lnSpc>
                <a:spcPct val="90000"/>
              </a:lnSpc>
              <a:spcBef>
                <a:spcPts val="400"/>
              </a:spcBef>
              <a:spcAft>
                <a:spcPts val="0"/>
              </a:spcAft>
              <a:buClr>
                <a:schemeClr val="folHlink"/>
              </a:buClr>
              <a:buSzPts val="1200"/>
              <a:buFont typeface="Noto Sans Symbols"/>
              <a:buChar char="■"/>
            </a:pPr>
            <a:r>
              <a:rPr lang="en-US" sz="2000" b="0" i="0" u="none">
                <a:solidFill>
                  <a:schemeClr val="dk1"/>
                </a:solidFill>
                <a:latin typeface="Tahoma"/>
                <a:ea typeface="Tahoma"/>
                <a:cs typeface="Tahoma"/>
                <a:sym typeface="Tahoma"/>
              </a:rPr>
              <a:t>the Program Stream is intended for storage and transmission over relatively reliable data channels (offers limited error protection)</a:t>
            </a:r>
            <a:endParaRPr/>
          </a:p>
          <a:p>
            <a:pPr marL="342900" marR="0" lvl="0" indent="-342900" algn="l" rtl="0">
              <a:lnSpc>
                <a:spcPct val="90000"/>
              </a:lnSpc>
              <a:spcBef>
                <a:spcPts val="400"/>
              </a:spcBef>
              <a:spcAft>
                <a:spcPts val="0"/>
              </a:spcAft>
              <a:buClr>
                <a:schemeClr val="folHlink"/>
              </a:buClr>
              <a:buSzPts val="1200"/>
              <a:buFont typeface="Noto Sans Symbols"/>
              <a:buChar char="■"/>
            </a:pPr>
            <a:r>
              <a:rPr lang="en-US" sz="2000" b="0" i="0" u="none">
                <a:solidFill>
                  <a:schemeClr val="dk1"/>
                </a:solidFill>
                <a:latin typeface="Tahoma"/>
                <a:ea typeface="Tahoma"/>
                <a:cs typeface="Tahoma"/>
                <a:sym typeface="Tahoma"/>
              </a:rPr>
              <a:t>the Program Stream multiplexes </a:t>
            </a:r>
            <a:r>
              <a:rPr lang="en-US" sz="2000" b="0" i="0" u="sng">
                <a:solidFill>
                  <a:schemeClr val="dk1"/>
                </a:solidFill>
                <a:latin typeface="Tahoma"/>
                <a:ea typeface="Tahoma"/>
                <a:cs typeface="Tahoma"/>
                <a:sym typeface="Tahoma"/>
              </a:rPr>
              <a:t>Packetized Elementary Streams</a:t>
            </a:r>
            <a:r>
              <a:rPr lang="en-US" sz="2000" b="0" i="0" u="none">
                <a:solidFill>
                  <a:schemeClr val="dk1"/>
                </a:solidFill>
                <a:latin typeface="Tahoma"/>
                <a:ea typeface="Tahoma"/>
                <a:cs typeface="Tahoma"/>
                <a:sym typeface="Tahoma"/>
              </a:rPr>
              <a:t>(PES) into a standard bitstream</a:t>
            </a:r>
            <a:endParaRPr/>
          </a:p>
          <a:p>
            <a:pPr marL="342900" marR="0" lvl="0" indent="-342900" algn="l" rtl="0">
              <a:lnSpc>
                <a:spcPct val="90000"/>
              </a:lnSpc>
              <a:spcBef>
                <a:spcPts val="400"/>
              </a:spcBef>
              <a:spcAft>
                <a:spcPts val="0"/>
              </a:spcAft>
              <a:buClr>
                <a:schemeClr val="folHlink"/>
              </a:buClr>
              <a:buSzPts val="1200"/>
              <a:buFont typeface="Noto Sans Symbols"/>
              <a:buChar char="■"/>
            </a:pPr>
            <a:r>
              <a:rPr lang="en-US" sz="2000" b="0" i="0" u="none">
                <a:solidFill>
                  <a:schemeClr val="dk1"/>
                </a:solidFill>
                <a:latin typeface="Tahoma"/>
                <a:ea typeface="Tahoma"/>
                <a:cs typeface="Tahoma"/>
                <a:sym typeface="Tahoma"/>
              </a:rPr>
              <a:t>a PES is made from packetizing an Elementary Stream (ES- a raw audio or video bitstream output by an MPEG-1 encoder) and adding a CRC (Cyclic Redundancy Check) checksum to each packet</a:t>
            </a:r>
            <a:endParaRPr/>
          </a:p>
          <a:p>
            <a:pPr marL="342900" marR="0" lvl="0" indent="-342900" algn="l" rtl="0">
              <a:lnSpc>
                <a:spcPct val="90000"/>
              </a:lnSpc>
              <a:spcBef>
                <a:spcPts val="400"/>
              </a:spcBef>
              <a:spcAft>
                <a:spcPts val="0"/>
              </a:spcAft>
              <a:buClr>
                <a:schemeClr val="folHlink"/>
              </a:buClr>
              <a:buSzPts val="1200"/>
              <a:buFont typeface="Noto Sans Symbols"/>
              <a:buChar char="■"/>
            </a:pPr>
            <a:r>
              <a:rPr lang="en-US" sz="2000" b="0" i="0" u="none">
                <a:solidFill>
                  <a:schemeClr val="dk1"/>
                </a:solidFill>
                <a:latin typeface="Tahoma"/>
                <a:ea typeface="Tahoma"/>
                <a:cs typeface="Tahoma"/>
                <a:sym typeface="Tahoma"/>
              </a:rPr>
              <a:t>90 KHz resolution PTS (Presentation TimeStamp) and DTS (Decoding TimeStamp) values help synchronize I-,P- and B-frames in the Program Stream</a:t>
            </a:r>
            <a:endParaRPr/>
          </a:p>
          <a:p>
            <a:pPr marL="342900" marR="0" lvl="0" indent="-266700" algn="l" rtl="0">
              <a:lnSpc>
                <a:spcPct val="100000"/>
              </a:lnSpc>
              <a:spcBef>
                <a:spcPts val="400"/>
              </a:spcBef>
              <a:spcAft>
                <a:spcPts val="0"/>
              </a:spcAft>
              <a:buClr>
                <a:schemeClr val="folHlink"/>
              </a:buClr>
              <a:buSzPts val="1200"/>
              <a:buFont typeface="Noto Sans Symbols"/>
              <a:buNone/>
            </a:pPr>
            <a:endParaRPr sz="2000" b="0" i="0" u="none">
              <a:solidFill>
                <a:schemeClr val="dk1"/>
              </a:solidFill>
              <a:latin typeface="Tahoma"/>
              <a:ea typeface="Tahoma"/>
              <a:cs typeface="Tahoma"/>
              <a:sym typeface="Tahom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0"/>
        <p:cNvGrpSpPr/>
        <p:nvPr/>
      </p:nvGrpSpPr>
      <p:grpSpPr>
        <a:xfrm>
          <a:off x="0" y="0"/>
          <a:ext cx="0" cy="0"/>
          <a:chOff x="0" y="0"/>
          <a:chExt cx="0" cy="0"/>
        </a:xfrm>
      </p:grpSpPr>
      <p:sp>
        <p:nvSpPr>
          <p:cNvPr id="161" name="Google Shape;161;p29"/>
          <p:cNvSpPr txBox="1">
            <a:spLocks noGrp="1"/>
          </p:cNvSpPr>
          <p:nvPr>
            <p:ph type="title"/>
          </p:nvPr>
        </p:nvSpPr>
        <p:spPr>
          <a:xfrm>
            <a:off x="311700" y="593367"/>
            <a:ext cx="8520600" cy="7635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600"/>
              <a:buFont typeface="Tahoma"/>
              <a:buNone/>
            </a:pPr>
            <a:r>
              <a:rPr lang="en-US" sz="3600" b="0" i="0" u="none">
                <a:solidFill>
                  <a:schemeClr val="dk2"/>
                </a:solidFill>
                <a:latin typeface="Tahoma"/>
                <a:ea typeface="Tahoma"/>
                <a:cs typeface="Tahoma"/>
                <a:sym typeface="Tahoma"/>
              </a:rPr>
              <a:t>MPEG-1 Program Stream</a:t>
            </a:r>
            <a:endParaRPr/>
          </a:p>
        </p:txBody>
      </p:sp>
      <p:pic>
        <p:nvPicPr>
          <p:cNvPr id="162" name="Google Shape;162;p29"/>
          <p:cNvPicPr preferRelativeResize="0"/>
          <p:nvPr/>
        </p:nvPicPr>
        <p:blipFill rotWithShape="1">
          <a:blip r:embed="rId3">
            <a:alphaModFix/>
          </a:blip>
          <a:srcRect/>
          <a:stretch/>
        </p:blipFill>
        <p:spPr>
          <a:xfrm>
            <a:off x="1371600" y="2362200"/>
            <a:ext cx="6400800" cy="326231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6"/>
        <p:cNvGrpSpPr/>
        <p:nvPr/>
      </p:nvGrpSpPr>
      <p:grpSpPr>
        <a:xfrm>
          <a:off x="0" y="0"/>
          <a:ext cx="0" cy="0"/>
          <a:chOff x="0" y="0"/>
          <a:chExt cx="0" cy="0"/>
        </a:xfrm>
      </p:grpSpPr>
      <p:sp>
        <p:nvSpPr>
          <p:cNvPr id="167" name="Google Shape;167;p30"/>
          <p:cNvSpPr txBox="1">
            <a:spLocks noGrp="1"/>
          </p:cNvSpPr>
          <p:nvPr>
            <p:ph type="title"/>
          </p:nvPr>
        </p:nvSpPr>
        <p:spPr>
          <a:xfrm>
            <a:off x="1150937" y="617537"/>
            <a:ext cx="7993062" cy="11350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600"/>
              <a:buFont typeface="Tahoma"/>
              <a:buNone/>
            </a:pPr>
            <a:r>
              <a:rPr lang="en-US" sz="3600" b="0" i="0" u="none">
                <a:solidFill>
                  <a:schemeClr val="dk2"/>
                </a:solidFill>
                <a:latin typeface="Tahoma"/>
                <a:ea typeface="Tahoma"/>
                <a:cs typeface="Tahoma"/>
                <a:sym typeface="Tahoma"/>
              </a:rPr>
              <a:t>MPEG-1 Part 2, Video – codec design</a:t>
            </a:r>
            <a:endParaRPr/>
          </a:p>
        </p:txBody>
      </p:sp>
      <p:pic>
        <p:nvPicPr>
          <p:cNvPr id="168" name="Google Shape;168;p30"/>
          <p:cNvPicPr preferRelativeResize="0"/>
          <p:nvPr/>
        </p:nvPicPr>
        <p:blipFill rotWithShape="1">
          <a:blip r:embed="rId3">
            <a:alphaModFix/>
          </a:blip>
          <a:srcRect/>
          <a:stretch/>
        </p:blipFill>
        <p:spPr>
          <a:xfrm>
            <a:off x="609600" y="1981200"/>
            <a:ext cx="8097837" cy="40671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2"/>
        <p:cNvGrpSpPr/>
        <p:nvPr/>
      </p:nvGrpSpPr>
      <p:grpSpPr>
        <a:xfrm>
          <a:off x="0" y="0"/>
          <a:ext cx="0" cy="0"/>
          <a:chOff x="0" y="0"/>
          <a:chExt cx="0" cy="0"/>
        </a:xfrm>
      </p:grpSpPr>
      <p:sp>
        <p:nvSpPr>
          <p:cNvPr id="173" name="Google Shape;173;p31"/>
          <p:cNvSpPr txBox="1">
            <a:spLocks noGrp="1"/>
          </p:cNvSpPr>
          <p:nvPr>
            <p:ph type="title"/>
          </p:nvPr>
        </p:nvSpPr>
        <p:spPr>
          <a:xfrm>
            <a:off x="311700" y="593367"/>
            <a:ext cx="8520600" cy="7635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600"/>
              <a:buFont typeface="Tahoma"/>
              <a:buNone/>
            </a:pPr>
            <a:r>
              <a:rPr lang="en-US" sz="3600" b="0" i="0" u="none">
                <a:solidFill>
                  <a:schemeClr val="dk2"/>
                </a:solidFill>
                <a:latin typeface="Tahoma"/>
                <a:ea typeface="Tahoma"/>
                <a:cs typeface="Tahoma"/>
                <a:sym typeface="Tahoma"/>
              </a:rPr>
              <a:t>MPEG-1 source encoder implementation</a:t>
            </a:r>
            <a:endParaRPr/>
          </a:p>
        </p:txBody>
      </p:sp>
      <p:pic>
        <p:nvPicPr>
          <p:cNvPr id="174" name="Google Shape;174;p31"/>
          <p:cNvPicPr preferRelativeResize="0"/>
          <p:nvPr/>
        </p:nvPicPr>
        <p:blipFill rotWithShape="1">
          <a:blip r:embed="rId3">
            <a:alphaModFix/>
          </a:blip>
          <a:srcRect/>
          <a:stretch/>
        </p:blipFill>
        <p:spPr>
          <a:xfrm>
            <a:off x="1447800" y="2133600"/>
            <a:ext cx="5905500" cy="3981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a:off x="311700" y="593367"/>
            <a:ext cx="8520600" cy="7635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600"/>
              <a:buFont typeface="Tahoma"/>
              <a:buNone/>
            </a:pPr>
            <a:r>
              <a:rPr lang="en-US" sz="3600" b="0" i="0" u="none">
                <a:solidFill>
                  <a:schemeClr val="dk2"/>
                </a:solidFill>
                <a:latin typeface="Tahoma"/>
                <a:ea typeface="Tahoma"/>
                <a:cs typeface="Tahoma"/>
                <a:sym typeface="Tahoma"/>
              </a:rPr>
              <a:t>Video compression fundaments</a:t>
            </a:r>
            <a:endParaRPr/>
          </a:p>
        </p:txBody>
      </p:sp>
      <p:sp>
        <p:nvSpPr>
          <p:cNvPr id="71" name="Google Shape;71;p14"/>
          <p:cNvSpPr txBox="1">
            <a:spLocks noGrp="1"/>
          </p:cNvSpPr>
          <p:nvPr>
            <p:ph type="body" idx="1"/>
          </p:nvPr>
        </p:nvSpPr>
        <p:spPr>
          <a:xfrm>
            <a:off x="1182687" y="2017712"/>
            <a:ext cx="7961312" cy="484028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folHlink"/>
              </a:buClr>
              <a:buSzPts val="1440"/>
              <a:buFont typeface="Noto Sans Symbols"/>
              <a:buChar char="■"/>
            </a:pPr>
            <a:r>
              <a:rPr lang="en-US" sz="2400" b="0" i="0" u="none" strike="noStrike" cap="none">
                <a:solidFill>
                  <a:schemeClr val="dk1"/>
                </a:solidFill>
                <a:latin typeface="Tahoma"/>
                <a:ea typeface="Tahoma"/>
                <a:cs typeface="Tahoma"/>
                <a:sym typeface="Tahoma"/>
              </a:rPr>
              <a:t>since a video stream has 2 spatial and 1 temporal dimensions, video compression is usually done independently in the spatial dimensions and, respectively, in the time dimension</a:t>
            </a:r>
            <a:endParaRPr/>
          </a:p>
          <a:p>
            <a:pPr marL="342900" marR="0" lvl="0" indent="-342900" algn="l" rtl="0">
              <a:lnSpc>
                <a:spcPct val="100000"/>
              </a:lnSpc>
              <a:spcBef>
                <a:spcPts val="480"/>
              </a:spcBef>
              <a:spcAft>
                <a:spcPts val="0"/>
              </a:spcAft>
              <a:buClr>
                <a:schemeClr val="folHlink"/>
              </a:buClr>
              <a:buSzPts val="1440"/>
              <a:buFont typeface="Noto Sans Symbols"/>
              <a:buChar char="■"/>
            </a:pPr>
            <a:r>
              <a:rPr lang="en-US" sz="2400" b="0" i="0" u="none" strike="noStrike" cap="none">
                <a:solidFill>
                  <a:schemeClr val="dk1"/>
                </a:solidFill>
                <a:latin typeface="Tahoma"/>
                <a:ea typeface="Tahoma"/>
                <a:cs typeface="Tahoma"/>
                <a:sym typeface="Tahoma"/>
              </a:rPr>
              <a:t>in the spatial dimensions – compression tries to eliminate spatial redundancy (like in JPEG)</a:t>
            </a:r>
            <a:endParaRPr/>
          </a:p>
          <a:p>
            <a:pPr marL="342900" marR="0" lvl="0" indent="-342900" algn="l" rtl="0">
              <a:lnSpc>
                <a:spcPct val="100000"/>
              </a:lnSpc>
              <a:spcBef>
                <a:spcPts val="480"/>
              </a:spcBef>
              <a:spcAft>
                <a:spcPts val="0"/>
              </a:spcAft>
              <a:buClr>
                <a:schemeClr val="folHlink"/>
              </a:buClr>
              <a:buSzPts val="1440"/>
              <a:buFont typeface="Noto Sans Symbols"/>
              <a:buChar char="■"/>
            </a:pPr>
            <a:r>
              <a:rPr lang="en-US" sz="2400" b="0" i="0" u="none" strike="noStrike" cap="none">
                <a:solidFill>
                  <a:schemeClr val="dk1"/>
                </a:solidFill>
                <a:latin typeface="Tahoma"/>
                <a:ea typeface="Tahoma"/>
                <a:cs typeface="Tahoma"/>
                <a:sym typeface="Tahoma"/>
              </a:rPr>
              <a:t>in the time dimension – compression tries to eliminate temporal redundancy (i.e. motion of objects)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8"/>
        <p:cNvGrpSpPr/>
        <p:nvPr/>
      </p:nvGrpSpPr>
      <p:grpSpPr>
        <a:xfrm>
          <a:off x="0" y="0"/>
          <a:ext cx="0" cy="0"/>
          <a:chOff x="0" y="0"/>
          <a:chExt cx="0" cy="0"/>
        </a:xfrm>
      </p:grpSpPr>
      <p:sp>
        <p:nvSpPr>
          <p:cNvPr id="179" name="Google Shape;179;p32"/>
          <p:cNvSpPr txBox="1">
            <a:spLocks noGrp="1"/>
          </p:cNvSpPr>
          <p:nvPr>
            <p:ph type="title"/>
          </p:nvPr>
        </p:nvSpPr>
        <p:spPr>
          <a:xfrm>
            <a:off x="311700" y="593367"/>
            <a:ext cx="8520600" cy="7635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600"/>
              <a:buFont typeface="Tahoma"/>
              <a:buNone/>
            </a:pPr>
            <a:r>
              <a:rPr lang="en-US" sz="3600" b="0" i="0" u="none">
                <a:solidFill>
                  <a:schemeClr val="dk2"/>
                </a:solidFill>
                <a:latin typeface="Tahoma"/>
                <a:ea typeface="Tahoma"/>
                <a:cs typeface="Tahoma"/>
                <a:sym typeface="Tahoma"/>
              </a:rPr>
              <a:t>MPEG-1 input source</a:t>
            </a:r>
            <a:endParaRPr/>
          </a:p>
        </p:txBody>
      </p:sp>
      <p:sp>
        <p:nvSpPr>
          <p:cNvPr id="180" name="Google Shape;180;p32"/>
          <p:cNvSpPr txBox="1">
            <a:spLocks noGrp="1"/>
          </p:cNvSpPr>
          <p:nvPr>
            <p:ph type="body" idx="1"/>
          </p:nvPr>
        </p:nvSpPr>
        <p:spPr>
          <a:xfrm>
            <a:off x="990600" y="1828800"/>
            <a:ext cx="8153400" cy="5029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folHlink"/>
              </a:buClr>
              <a:buSzPts val="1440"/>
              <a:buFont typeface="Noto Sans Symbols"/>
              <a:buChar char="■"/>
            </a:pPr>
            <a:r>
              <a:rPr lang="en-US" sz="2400" b="0" i="0" u="none">
                <a:solidFill>
                  <a:schemeClr val="dk1"/>
                </a:solidFill>
                <a:latin typeface="Tahoma"/>
                <a:ea typeface="Tahoma"/>
                <a:cs typeface="Tahoma"/>
                <a:sym typeface="Tahoma"/>
              </a:rPr>
              <a:t>MPEG-1 process only progressive analog video (not interlaced)</a:t>
            </a:r>
            <a:endParaRPr/>
          </a:p>
          <a:p>
            <a:pPr marL="342900" marR="0" lvl="0" indent="-342900" algn="l" rtl="0">
              <a:lnSpc>
                <a:spcPct val="100000"/>
              </a:lnSpc>
              <a:spcBef>
                <a:spcPts val="480"/>
              </a:spcBef>
              <a:spcAft>
                <a:spcPts val="0"/>
              </a:spcAft>
              <a:buClr>
                <a:schemeClr val="folHlink"/>
              </a:buClr>
              <a:buSzPts val="1440"/>
              <a:buFont typeface="Noto Sans Symbols"/>
              <a:buChar char="■"/>
            </a:pPr>
            <a:r>
              <a:rPr lang="en-US" sz="2400" b="0" i="0" u="none">
                <a:solidFill>
                  <a:schemeClr val="dk1"/>
                </a:solidFill>
                <a:latin typeface="Tahoma"/>
                <a:ea typeface="Tahoma"/>
                <a:cs typeface="Tahoma"/>
                <a:sym typeface="Tahoma"/>
              </a:rPr>
              <a:t>the input format for MPEG-1 video is SIF (Source Input Format): a YCbCr 4:2:0 subsampled 352x240 resolution for NTSC, 30 fps, or 352x288 resolution for PAL, 25 fps, format</a:t>
            </a:r>
            <a:endParaRPr/>
          </a:p>
          <a:p>
            <a:pPr marL="342900" marR="0" lvl="0" indent="-342900" algn="l" rtl="0">
              <a:lnSpc>
                <a:spcPct val="100000"/>
              </a:lnSpc>
              <a:spcBef>
                <a:spcPts val="480"/>
              </a:spcBef>
              <a:spcAft>
                <a:spcPts val="0"/>
              </a:spcAft>
              <a:buClr>
                <a:schemeClr val="folHlink"/>
              </a:buClr>
              <a:buSzPts val="1440"/>
              <a:buFont typeface="Noto Sans Symbols"/>
              <a:buChar char="■"/>
            </a:pPr>
            <a:r>
              <a:rPr lang="en-US" sz="2400" b="0" i="0" u="none">
                <a:solidFill>
                  <a:schemeClr val="dk1"/>
                </a:solidFill>
                <a:latin typeface="Tahoma"/>
                <a:ea typeface="Tahoma"/>
                <a:cs typeface="Tahoma"/>
                <a:sym typeface="Tahoma"/>
              </a:rPr>
              <a:t>picture format:</a:t>
            </a:r>
            <a:endParaRPr/>
          </a:p>
          <a:p>
            <a:pPr marL="342900" marR="0" lvl="0" indent="-251459" algn="l" rtl="0">
              <a:lnSpc>
                <a:spcPct val="100000"/>
              </a:lnSpc>
              <a:spcBef>
                <a:spcPts val="480"/>
              </a:spcBef>
              <a:spcAft>
                <a:spcPts val="0"/>
              </a:spcAft>
              <a:buClr>
                <a:schemeClr val="folHlink"/>
              </a:buClr>
              <a:buSzPts val="1440"/>
              <a:buFont typeface="Noto Sans Symbols"/>
              <a:buNone/>
            </a:pPr>
            <a:endParaRPr sz="2400" b="0" i="0" u="none">
              <a:solidFill>
                <a:schemeClr val="dk1"/>
              </a:solidFill>
              <a:latin typeface="Tahoma"/>
              <a:ea typeface="Tahoma"/>
              <a:cs typeface="Tahoma"/>
              <a:sym typeface="Tahoma"/>
            </a:endParaRPr>
          </a:p>
          <a:p>
            <a:pPr marL="342900" marR="0" lvl="0" indent="-251459" algn="l" rtl="0">
              <a:lnSpc>
                <a:spcPct val="100000"/>
              </a:lnSpc>
              <a:spcBef>
                <a:spcPts val="480"/>
              </a:spcBef>
              <a:spcAft>
                <a:spcPts val="0"/>
              </a:spcAft>
              <a:buClr>
                <a:schemeClr val="folHlink"/>
              </a:buClr>
              <a:buSzPts val="1440"/>
              <a:buFont typeface="Noto Sans Symbols"/>
              <a:buNone/>
            </a:pPr>
            <a:endParaRPr sz="2400" b="0" i="0" u="none">
              <a:solidFill>
                <a:schemeClr val="dk1"/>
              </a:solidFill>
              <a:latin typeface="Tahoma"/>
              <a:ea typeface="Tahoma"/>
              <a:cs typeface="Tahoma"/>
              <a:sym typeface="Tahoma"/>
            </a:endParaRPr>
          </a:p>
          <a:p>
            <a:pPr marL="342900" marR="0" lvl="0" indent="-251459" algn="l" rtl="0">
              <a:lnSpc>
                <a:spcPct val="100000"/>
              </a:lnSpc>
              <a:spcBef>
                <a:spcPts val="480"/>
              </a:spcBef>
              <a:spcAft>
                <a:spcPts val="0"/>
              </a:spcAft>
              <a:buClr>
                <a:schemeClr val="folHlink"/>
              </a:buClr>
              <a:buSzPts val="1440"/>
              <a:buFont typeface="Noto Sans Symbols"/>
              <a:buNone/>
            </a:pPr>
            <a:endParaRPr sz="2400" b="0" i="0" u="none">
              <a:solidFill>
                <a:schemeClr val="dk1"/>
              </a:solidFill>
              <a:latin typeface="Tahoma"/>
              <a:ea typeface="Tahoma"/>
              <a:cs typeface="Tahoma"/>
              <a:sym typeface="Tahoma"/>
            </a:endParaRPr>
          </a:p>
          <a:p>
            <a:pPr marL="342900" marR="0" lvl="0" indent="-342900" algn="l" rtl="0">
              <a:lnSpc>
                <a:spcPct val="100000"/>
              </a:lnSpc>
              <a:spcBef>
                <a:spcPts val="480"/>
              </a:spcBef>
              <a:spcAft>
                <a:spcPts val="0"/>
              </a:spcAft>
              <a:buClr>
                <a:schemeClr val="folHlink"/>
              </a:buClr>
              <a:buSzPts val="1440"/>
              <a:buFont typeface="Noto Sans Symbols"/>
              <a:buChar char="■"/>
            </a:pPr>
            <a:r>
              <a:rPr lang="en-US" sz="2400" b="0" i="0" u="none">
                <a:solidFill>
                  <a:schemeClr val="dk1"/>
                </a:solidFill>
                <a:latin typeface="Tahoma"/>
                <a:ea typeface="Tahoma"/>
                <a:cs typeface="Tahoma"/>
                <a:sym typeface="Tahoma"/>
              </a:rPr>
              <a:t>x – luminance component, o – chrominance component</a:t>
            </a:r>
            <a:endParaRPr/>
          </a:p>
          <a:p>
            <a:pPr marL="342900" marR="0" lvl="0" indent="-251459" algn="l" rtl="0">
              <a:lnSpc>
                <a:spcPct val="100000"/>
              </a:lnSpc>
              <a:spcBef>
                <a:spcPts val="480"/>
              </a:spcBef>
              <a:spcAft>
                <a:spcPts val="0"/>
              </a:spcAft>
              <a:buClr>
                <a:schemeClr val="folHlink"/>
              </a:buClr>
              <a:buSzPts val="1440"/>
              <a:buFont typeface="Noto Sans Symbols"/>
              <a:buNone/>
            </a:pPr>
            <a:endParaRPr sz="2400" b="0" i="0" u="none">
              <a:solidFill>
                <a:schemeClr val="dk1"/>
              </a:solidFill>
              <a:latin typeface="Tahoma"/>
              <a:ea typeface="Tahoma"/>
              <a:cs typeface="Tahoma"/>
              <a:sym typeface="Tahoma"/>
            </a:endParaRPr>
          </a:p>
        </p:txBody>
      </p:sp>
      <p:pic>
        <p:nvPicPr>
          <p:cNvPr id="181" name="Google Shape;181;p32"/>
          <p:cNvPicPr preferRelativeResize="0"/>
          <p:nvPr/>
        </p:nvPicPr>
        <p:blipFill rotWithShape="1">
          <a:blip r:embed="rId3">
            <a:alphaModFix/>
          </a:blip>
          <a:srcRect/>
          <a:stretch/>
        </p:blipFill>
        <p:spPr>
          <a:xfrm>
            <a:off x="3581400" y="4267200"/>
            <a:ext cx="1752600" cy="160178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5"/>
        <p:cNvGrpSpPr/>
        <p:nvPr/>
      </p:nvGrpSpPr>
      <p:grpSpPr>
        <a:xfrm>
          <a:off x="0" y="0"/>
          <a:ext cx="0" cy="0"/>
          <a:chOff x="0" y="0"/>
          <a:chExt cx="0" cy="0"/>
        </a:xfrm>
      </p:grpSpPr>
      <p:sp>
        <p:nvSpPr>
          <p:cNvPr id="186" name="Google Shape;186;p33"/>
          <p:cNvSpPr txBox="1">
            <a:spLocks noGrp="1"/>
          </p:cNvSpPr>
          <p:nvPr>
            <p:ph type="title"/>
          </p:nvPr>
        </p:nvSpPr>
        <p:spPr>
          <a:xfrm>
            <a:off x="311700" y="593367"/>
            <a:ext cx="8520600" cy="7635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600"/>
              <a:buFont typeface="Tahoma"/>
              <a:buNone/>
            </a:pPr>
            <a:r>
              <a:rPr lang="en-US" sz="3600" b="0" i="0" u="none">
                <a:solidFill>
                  <a:schemeClr val="dk2"/>
                </a:solidFill>
                <a:latin typeface="Tahoma"/>
                <a:ea typeface="Tahoma"/>
                <a:cs typeface="Tahoma"/>
                <a:sym typeface="Tahoma"/>
              </a:rPr>
              <a:t>MPEG-1 types of frames</a:t>
            </a:r>
            <a:endParaRPr/>
          </a:p>
        </p:txBody>
      </p:sp>
      <p:sp>
        <p:nvSpPr>
          <p:cNvPr id="187" name="Google Shape;187;p33"/>
          <p:cNvSpPr txBox="1">
            <a:spLocks noGrp="1"/>
          </p:cNvSpPr>
          <p:nvPr>
            <p:ph type="body" idx="1"/>
          </p:nvPr>
        </p:nvSpPr>
        <p:spPr>
          <a:xfrm>
            <a:off x="914400" y="1752600"/>
            <a:ext cx="8229600" cy="5105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folHlink"/>
              </a:buClr>
              <a:buSzPts val="1200"/>
              <a:buFont typeface="Noto Sans Symbols"/>
              <a:buChar char="■"/>
            </a:pPr>
            <a:r>
              <a:rPr lang="en-US" sz="2000" b="0" i="0" u="none">
                <a:solidFill>
                  <a:schemeClr val="dk1"/>
                </a:solidFill>
                <a:latin typeface="Tahoma"/>
                <a:ea typeface="Tahoma"/>
                <a:cs typeface="Tahoma"/>
                <a:sym typeface="Tahoma"/>
              </a:rPr>
              <a:t>I-frame - intra-coded (key) frames; frames that are coded independently of other frames similar to JPEG; allows random access and editing to video streams</a:t>
            </a:r>
            <a:endParaRPr/>
          </a:p>
          <a:p>
            <a:pPr marL="342900" marR="0" lvl="0" indent="-342900" algn="l" rtl="0">
              <a:lnSpc>
                <a:spcPct val="90000"/>
              </a:lnSpc>
              <a:spcBef>
                <a:spcPts val="400"/>
              </a:spcBef>
              <a:spcAft>
                <a:spcPts val="0"/>
              </a:spcAft>
              <a:buClr>
                <a:schemeClr val="folHlink"/>
              </a:buClr>
              <a:buSzPts val="1200"/>
              <a:buFont typeface="Noto Sans Symbols"/>
              <a:buChar char="■"/>
            </a:pPr>
            <a:r>
              <a:rPr lang="en-US" sz="2000" b="0" i="0" u="none">
                <a:solidFill>
                  <a:schemeClr val="dk1"/>
                </a:solidFill>
                <a:latin typeface="Tahoma"/>
                <a:ea typeface="Tahoma"/>
                <a:cs typeface="Tahoma"/>
                <a:sym typeface="Tahoma"/>
              </a:rPr>
              <a:t>P-frame – (forward-) predicted frames; inter-frames that are coded as the difference between the current frame and the previous (I- or P-frame); the P-frame can have intra-coded macroblocks and forward-predicted macroblocks; for each forward-predicted macroblock it is coded the prediction error (difference) and 1 motion vector  </a:t>
            </a:r>
            <a:endParaRPr/>
          </a:p>
          <a:p>
            <a:pPr marL="342900" marR="0" lvl="0" indent="-342900" algn="l" rtl="0">
              <a:lnSpc>
                <a:spcPct val="90000"/>
              </a:lnSpc>
              <a:spcBef>
                <a:spcPts val="400"/>
              </a:spcBef>
              <a:spcAft>
                <a:spcPts val="0"/>
              </a:spcAft>
              <a:buClr>
                <a:schemeClr val="folHlink"/>
              </a:buClr>
              <a:buSzPts val="1200"/>
              <a:buFont typeface="Noto Sans Symbols"/>
              <a:buChar char="■"/>
            </a:pPr>
            <a:r>
              <a:rPr lang="en-US" sz="2000" b="0" i="0" u="none">
                <a:solidFill>
                  <a:schemeClr val="dk1"/>
                </a:solidFill>
                <a:latin typeface="Tahoma"/>
                <a:ea typeface="Tahoma"/>
                <a:cs typeface="Tahoma"/>
                <a:sym typeface="Tahoma"/>
              </a:rPr>
              <a:t>B-frame – bidirectional predicted-frames or backward-predicted frames; achieves the best compression; are coded as the difference between the current frame and the I- or P- frame preceding it and the I- or P-frame after it; the B-frame can have intra-coded, forward-predicted and backward-predicted macroblocks; for each backward-predicted macroblock it is coded the prediction error (average difference) and 2 motion vectors </a:t>
            </a:r>
            <a:endParaRPr/>
          </a:p>
          <a:p>
            <a:pPr marL="342900" marR="0" lvl="0" indent="-342900" algn="l" rtl="0">
              <a:lnSpc>
                <a:spcPct val="90000"/>
              </a:lnSpc>
              <a:spcBef>
                <a:spcPts val="400"/>
              </a:spcBef>
              <a:spcAft>
                <a:spcPts val="0"/>
              </a:spcAft>
              <a:buClr>
                <a:schemeClr val="folHlink"/>
              </a:buClr>
              <a:buSzPts val="1200"/>
              <a:buFont typeface="Noto Sans Symbols"/>
              <a:buChar char="■"/>
            </a:pPr>
            <a:r>
              <a:rPr lang="en-US" sz="2000" b="0" i="0" u="none">
                <a:solidFill>
                  <a:schemeClr val="dk1"/>
                </a:solidFill>
                <a:latin typeface="Tahoma"/>
                <a:ea typeface="Tahoma"/>
                <a:cs typeface="Tahoma"/>
                <a:sym typeface="Tahoma"/>
              </a:rPr>
              <a:t>D-frame – DC-frames; only the DC coefficient of each macroblock is coded; are used for previewing a video</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1"/>
        <p:cNvGrpSpPr/>
        <p:nvPr/>
      </p:nvGrpSpPr>
      <p:grpSpPr>
        <a:xfrm>
          <a:off x="0" y="0"/>
          <a:ext cx="0" cy="0"/>
          <a:chOff x="0" y="0"/>
          <a:chExt cx="0" cy="0"/>
        </a:xfrm>
      </p:grpSpPr>
      <p:sp>
        <p:nvSpPr>
          <p:cNvPr id="192" name="Google Shape;192;p34"/>
          <p:cNvSpPr txBox="1">
            <a:spLocks noGrp="1"/>
          </p:cNvSpPr>
          <p:nvPr>
            <p:ph type="title"/>
          </p:nvPr>
        </p:nvSpPr>
        <p:spPr>
          <a:xfrm>
            <a:off x="311700" y="593367"/>
            <a:ext cx="8520600" cy="7635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600"/>
              <a:buFont typeface="Tahoma"/>
              <a:buNone/>
            </a:pPr>
            <a:r>
              <a:rPr lang="en-US" sz="3600" b="0" i="0" u="none">
                <a:solidFill>
                  <a:schemeClr val="dk2"/>
                </a:solidFill>
                <a:latin typeface="Tahoma"/>
                <a:ea typeface="Tahoma"/>
                <a:cs typeface="Tahoma"/>
                <a:sym typeface="Tahoma"/>
              </a:rPr>
              <a:t>Bidirectional motion compensation prediction (B-frames)</a:t>
            </a:r>
            <a:endParaRPr/>
          </a:p>
        </p:txBody>
      </p:sp>
      <p:sp>
        <p:nvSpPr>
          <p:cNvPr id="193" name="Google Shape;193;p34"/>
          <p:cNvSpPr txBox="1">
            <a:spLocks noGrp="1"/>
          </p:cNvSpPr>
          <p:nvPr>
            <p:ph type="body" idx="1"/>
          </p:nvPr>
        </p:nvSpPr>
        <p:spPr>
          <a:xfrm>
            <a:off x="311700" y="1536633"/>
            <a:ext cx="8520600" cy="4555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folHlink"/>
              </a:buClr>
              <a:buSzPts val="1440"/>
              <a:buFont typeface="Noto Sans Symbols"/>
              <a:buChar char="■"/>
            </a:pPr>
            <a:r>
              <a:rPr lang="en-US" sz="2400" b="0" i="0" u="none">
                <a:solidFill>
                  <a:schemeClr val="dk1"/>
                </a:solidFill>
                <a:latin typeface="Tahoma"/>
                <a:ea typeface="Tahoma"/>
                <a:cs typeface="Tahoma"/>
                <a:sym typeface="Tahoma"/>
              </a:rPr>
              <a:t>for motion estimation only the luminance component is compared</a:t>
            </a:r>
            <a:endParaRPr/>
          </a:p>
          <a:p>
            <a:pPr marL="342900" marR="0" lvl="0" indent="-342900" algn="l" rtl="0">
              <a:lnSpc>
                <a:spcPct val="100000"/>
              </a:lnSpc>
              <a:spcBef>
                <a:spcPts val="480"/>
              </a:spcBef>
              <a:spcAft>
                <a:spcPts val="0"/>
              </a:spcAft>
              <a:buClr>
                <a:schemeClr val="folHlink"/>
              </a:buClr>
              <a:buSzPts val="1440"/>
              <a:buFont typeface="Noto Sans Symbols"/>
              <a:buChar char="■"/>
            </a:pPr>
            <a:r>
              <a:rPr lang="en-US" sz="2400" b="0" i="0" u="none">
                <a:solidFill>
                  <a:schemeClr val="dk1"/>
                </a:solidFill>
                <a:latin typeface="Tahoma"/>
                <a:ea typeface="Tahoma"/>
                <a:cs typeface="Tahoma"/>
                <a:sym typeface="Tahoma"/>
              </a:rPr>
              <a:t>better prediction can be provided if both the past and the future frames are used</a:t>
            </a:r>
            <a:endParaRPr/>
          </a:p>
        </p:txBody>
      </p:sp>
      <p:pic>
        <p:nvPicPr>
          <p:cNvPr id="194" name="Google Shape;194;p34"/>
          <p:cNvPicPr preferRelativeResize="0"/>
          <p:nvPr/>
        </p:nvPicPr>
        <p:blipFill rotWithShape="1">
          <a:blip r:embed="rId3">
            <a:alphaModFix/>
          </a:blip>
          <a:srcRect/>
          <a:stretch/>
        </p:blipFill>
        <p:spPr>
          <a:xfrm>
            <a:off x="990600" y="3681412"/>
            <a:ext cx="7543800" cy="264318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8"/>
        <p:cNvGrpSpPr/>
        <p:nvPr/>
      </p:nvGrpSpPr>
      <p:grpSpPr>
        <a:xfrm>
          <a:off x="0" y="0"/>
          <a:ext cx="0" cy="0"/>
          <a:chOff x="0" y="0"/>
          <a:chExt cx="0" cy="0"/>
        </a:xfrm>
      </p:grpSpPr>
      <p:sp>
        <p:nvSpPr>
          <p:cNvPr id="199" name="Google Shape;199;p35"/>
          <p:cNvSpPr txBox="1">
            <a:spLocks noGrp="1"/>
          </p:cNvSpPr>
          <p:nvPr>
            <p:ph type="title"/>
          </p:nvPr>
        </p:nvSpPr>
        <p:spPr>
          <a:xfrm>
            <a:off x="311700" y="593367"/>
            <a:ext cx="8520600" cy="7635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600"/>
              <a:buFont typeface="Tahoma"/>
              <a:buNone/>
            </a:pPr>
            <a:r>
              <a:rPr lang="en-US" sz="3600" b="0" i="0" u="none">
                <a:solidFill>
                  <a:schemeClr val="dk2"/>
                </a:solidFill>
                <a:latin typeface="Tahoma"/>
                <a:ea typeface="Tahoma"/>
                <a:cs typeface="Tahoma"/>
                <a:sym typeface="Tahoma"/>
              </a:rPr>
              <a:t>Motion compensation with half-pixel accuracy </a:t>
            </a:r>
            <a:endParaRPr/>
          </a:p>
        </p:txBody>
      </p:sp>
      <p:sp>
        <p:nvSpPr>
          <p:cNvPr id="200" name="Google Shape;200;p35"/>
          <p:cNvSpPr txBox="1">
            <a:spLocks noGrp="1"/>
          </p:cNvSpPr>
          <p:nvPr>
            <p:ph type="body" idx="1"/>
          </p:nvPr>
        </p:nvSpPr>
        <p:spPr>
          <a:xfrm>
            <a:off x="990600" y="1828800"/>
            <a:ext cx="8153400" cy="5029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folHlink"/>
              </a:buClr>
              <a:buSzPts val="1440"/>
              <a:buFont typeface="Noto Sans Symbols"/>
              <a:buChar char="■"/>
            </a:pPr>
            <a:r>
              <a:rPr lang="en-US" sz="2400" b="0" i="0" u="none">
                <a:solidFill>
                  <a:schemeClr val="dk1"/>
                </a:solidFill>
                <a:latin typeface="Tahoma"/>
                <a:ea typeface="Tahoma"/>
                <a:cs typeface="Tahoma"/>
                <a:sym typeface="Tahoma"/>
              </a:rPr>
              <a:t>often, a macroblock moves to a position that is not on the pixel grid, but between pixels</a:t>
            </a:r>
            <a:endParaRPr/>
          </a:p>
          <a:p>
            <a:pPr marL="342900" marR="0" lvl="0" indent="-342900" algn="l" rtl="0">
              <a:lnSpc>
                <a:spcPct val="100000"/>
              </a:lnSpc>
              <a:spcBef>
                <a:spcPts val="480"/>
              </a:spcBef>
              <a:spcAft>
                <a:spcPts val="0"/>
              </a:spcAft>
              <a:buClr>
                <a:schemeClr val="folHlink"/>
              </a:buClr>
              <a:buSzPts val="1440"/>
              <a:buFont typeface="Noto Sans Symbols"/>
              <a:buChar char="■"/>
            </a:pPr>
            <a:r>
              <a:rPr lang="en-US" sz="2400" b="0" i="0" u="none">
                <a:solidFill>
                  <a:schemeClr val="dk1"/>
                </a:solidFill>
                <a:latin typeface="Tahoma"/>
                <a:ea typeface="Tahoma"/>
                <a:cs typeface="Tahoma"/>
                <a:sym typeface="Tahoma"/>
              </a:rPr>
              <a:t>this is why MPEG-1 has half-pixel accuracy in motion estimation (the half-pixel value is computed using bilinear interpolation)</a:t>
            </a:r>
            <a:endParaRPr/>
          </a:p>
          <a:p>
            <a:pPr marL="342900" marR="0" lvl="0" indent="-251459" algn="l" rtl="0">
              <a:lnSpc>
                <a:spcPct val="100000"/>
              </a:lnSpc>
              <a:spcBef>
                <a:spcPts val="480"/>
              </a:spcBef>
              <a:spcAft>
                <a:spcPts val="0"/>
              </a:spcAft>
              <a:buClr>
                <a:schemeClr val="folHlink"/>
              </a:buClr>
              <a:buSzPts val="1440"/>
              <a:buFont typeface="Noto Sans Symbols"/>
              <a:buNone/>
            </a:pPr>
            <a:endParaRPr sz="2400" b="0" i="0" u="none">
              <a:solidFill>
                <a:schemeClr val="dk1"/>
              </a:solidFill>
              <a:latin typeface="Tahoma"/>
              <a:ea typeface="Tahoma"/>
              <a:cs typeface="Tahoma"/>
              <a:sym typeface="Tahoma"/>
            </a:endParaRPr>
          </a:p>
        </p:txBody>
      </p:sp>
      <p:pic>
        <p:nvPicPr>
          <p:cNvPr id="201" name="Google Shape;201;p35"/>
          <p:cNvPicPr preferRelativeResize="0"/>
          <p:nvPr/>
        </p:nvPicPr>
        <p:blipFill rotWithShape="1">
          <a:blip r:embed="rId3">
            <a:alphaModFix/>
          </a:blip>
          <a:srcRect/>
          <a:stretch/>
        </p:blipFill>
        <p:spPr>
          <a:xfrm>
            <a:off x="2667000" y="4114800"/>
            <a:ext cx="4670425" cy="204311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5"/>
        <p:cNvGrpSpPr/>
        <p:nvPr/>
      </p:nvGrpSpPr>
      <p:grpSpPr>
        <a:xfrm>
          <a:off x="0" y="0"/>
          <a:ext cx="0" cy="0"/>
          <a:chOff x="0" y="0"/>
          <a:chExt cx="0" cy="0"/>
        </a:xfrm>
      </p:grpSpPr>
      <p:sp>
        <p:nvSpPr>
          <p:cNvPr id="206" name="Google Shape;206;p36"/>
          <p:cNvSpPr txBox="1">
            <a:spLocks noGrp="1"/>
          </p:cNvSpPr>
          <p:nvPr>
            <p:ph type="title"/>
          </p:nvPr>
        </p:nvSpPr>
        <p:spPr>
          <a:xfrm>
            <a:off x="311700" y="593367"/>
            <a:ext cx="8520600" cy="7635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600"/>
              <a:buFont typeface="Tahoma"/>
              <a:buNone/>
            </a:pPr>
            <a:r>
              <a:rPr lang="en-US" sz="3600" b="0" i="0" u="none">
                <a:solidFill>
                  <a:schemeClr val="dk2"/>
                </a:solidFill>
                <a:latin typeface="Tahoma"/>
                <a:ea typeface="Tahoma"/>
                <a:cs typeface="Tahoma"/>
                <a:sym typeface="Tahoma"/>
              </a:rPr>
              <a:t>GOP (Group of pictures)</a:t>
            </a:r>
            <a:endParaRPr/>
          </a:p>
        </p:txBody>
      </p:sp>
      <p:sp>
        <p:nvSpPr>
          <p:cNvPr id="207" name="Google Shape;207;p36"/>
          <p:cNvSpPr txBox="1">
            <a:spLocks noGrp="1"/>
          </p:cNvSpPr>
          <p:nvPr>
            <p:ph type="body" idx="1"/>
          </p:nvPr>
        </p:nvSpPr>
        <p:spPr>
          <a:xfrm>
            <a:off x="1182687" y="2017712"/>
            <a:ext cx="7732712" cy="285908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folHlink"/>
              </a:buClr>
              <a:buSzPts val="1440"/>
              <a:buFont typeface="Noto Sans Symbols"/>
              <a:buChar char="■"/>
            </a:pPr>
            <a:r>
              <a:rPr lang="en-US" sz="2400" b="0" i="0" u="none">
                <a:solidFill>
                  <a:schemeClr val="dk1"/>
                </a:solidFill>
                <a:latin typeface="Tahoma"/>
                <a:ea typeface="Tahoma"/>
                <a:cs typeface="Tahoma"/>
                <a:sym typeface="Tahoma"/>
              </a:rPr>
              <a:t>each video sequence is divided into GOPs</a:t>
            </a:r>
            <a:endParaRPr/>
          </a:p>
          <a:p>
            <a:pPr marL="342900" marR="0" lvl="0" indent="-342900" algn="l" rtl="0">
              <a:lnSpc>
                <a:spcPct val="100000"/>
              </a:lnSpc>
              <a:spcBef>
                <a:spcPts val="480"/>
              </a:spcBef>
              <a:spcAft>
                <a:spcPts val="0"/>
              </a:spcAft>
              <a:buClr>
                <a:schemeClr val="folHlink"/>
              </a:buClr>
              <a:buSzPts val="1440"/>
              <a:buFont typeface="Noto Sans Symbols"/>
              <a:buChar char="■"/>
            </a:pPr>
            <a:r>
              <a:rPr lang="en-US" sz="2400" b="0" i="0" u="none">
                <a:solidFill>
                  <a:schemeClr val="dk1"/>
                </a:solidFill>
                <a:latin typeface="Tahoma"/>
                <a:ea typeface="Tahoma"/>
                <a:cs typeface="Tahoma"/>
                <a:sym typeface="Tahoma"/>
              </a:rPr>
              <a:t>there are 4 types of pictures: I-frame, P-frame, B-frame, D-frame</a:t>
            </a:r>
            <a:endParaRPr/>
          </a:p>
          <a:p>
            <a:pPr marL="342900" marR="0" lvl="0" indent="-342900" algn="l" rtl="0">
              <a:lnSpc>
                <a:spcPct val="100000"/>
              </a:lnSpc>
              <a:spcBef>
                <a:spcPts val="480"/>
              </a:spcBef>
              <a:spcAft>
                <a:spcPts val="0"/>
              </a:spcAft>
              <a:buClr>
                <a:schemeClr val="folHlink"/>
              </a:buClr>
              <a:buSzPts val="1440"/>
              <a:buFont typeface="Noto Sans Symbols"/>
              <a:buChar char="■"/>
            </a:pPr>
            <a:r>
              <a:rPr lang="en-US" sz="2400" b="0" i="0" u="none">
                <a:solidFill>
                  <a:schemeClr val="dk1"/>
                </a:solidFill>
                <a:latin typeface="Tahoma"/>
                <a:ea typeface="Tahoma"/>
                <a:cs typeface="Tahoma"/>
                <a:sym typeface="Tahoma"/>
              </a:rPr>
              <a:t>DC pictures (D-pictures) are low-resolution pictures obtained by decoding only the DC coefficient of the discrete cosine transform (DCT) coefficients of each macroblock.</a:t>
            </a:r>
            <a:endParaRPr/>
          </a:p>
        </p:txBody>
      </p:sp>
      <p:pic>
        <p:nvPicPr>
          <p:cNvPr id="208" name="Google Shape;208;p36"/>
          <p:cNvPicPr preferRelativeResize="0"/>
          <p:nvPr/>
        </p:nvPicPr>
        <p:blipFill rotWithShape="1">
          <a:blip r:embed="rId3">
            <a:alphaModFix/>
          </a:blip>
          <a:srcRect/>
          <a:stretch/>
        </p:blipFill>
        <p:spPr>
          <a:xfrm>
            <a:off x="2133600" y="4876800"/>
            <a:ext cx="6019800" cy="187801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2"/>
        <p:cNvGrpSpPr/>
        <p:nvPr/>
      </p:nvGrpSpPr>
      <p:grpSpPr>
        <a:xfrm>
          <a:off x="0" y="0"/>
          <a:ext cx="0" cy="0"/>
          <a:chOff x="0" y="0"/>
          <a:chExt cx="0" cy="0"/>
        </a:xfrm>
      </p:grpSpPr>
      <p:sp>
        <p:nvSpPr>
          <p:cNvPr id="213" name="Google Shape;213;p37"/>
          <p:cNvSpPr txBox="1">
            <a:spLocks noGrp="1"/>
          </p:cNvSpPr>
          <p:nvPr>
            <p:ph type="title"/>
          </p:nvPr>
        </p:nvSpPr>
        <p:spPr>
          <a:xfrm>
            <a:off x="311700" y="593367"/>
            <a:ext cx="8520600" cy="7635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600"/>
              <a:buFont typeface="Tahoma"/>
              <a:buNone/>
            </a:pPr>
            <a:r>
              <a:rPr lang="en-US" sz="3600" b="0" i="0" u="none">
                <a:solidFill>
                  <a:schemeClr val="dk2"/>
                </a:solidFill>
                <a:latin typeface="Tahoma"/>
                <a:ea typeface="Tahoma"/>
                <a:cs typeface="Tahoma"/>
                <a:sym typeface="Tahoma"/>
              </a:rPr>
              <a:t>Slices, macroblocks, blocks</a:t>
            </a:r>
            <a:endParaRPr/>
          </a:p>
        </p:txBody>
      </p:sp>
      <p:sp>
        <p:nvSpPr>
          <p:cNvPr id="214" name="Google Shape;214;p37"/>
          <p:cNvSpPr txBox="1">
            <a:spLocks noGrp="1"/>
          </p:cNvSpPr>
          <p:nvPr>
            <p:ph type="body" idx="1"/>
          </p:nvPr>
        </p:nvSpPr>
        <p:spPr>
          <a:xfrm>
            <a:off x="914400" y="1752600"/>
            <a:ext cx="8229600" cy="5105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folHlink"/>
              </a:buClr>
              <a:buSzPts val="1440"/>
              <a:buFont typeface="Noto Sans Symbols"/>
              <a:buChar char="■"/>
            </a:pPr>
            <a:r>
              <a:rPr lang="en-US" sz="2400" b="0" i="0" u="none">
                <a:solidFill>
                  <a:schemeClr val="dk1"/>
                </a:solidFill>
                <a:latin typeface="Tahoma"/>
                <a:ea typeface="Tahoma"/>
                <a:cs typeface="Tahoma"/>
                <a:sym typeface="Tahoma"/>
              </a:rPr>
              <a:t>an MPEG-1 picture is made from slices</a:t>
            </a:r>
            <a:endParaRPr/>
          </a:p>
          <a:p>
            <a:pPr marL="342900" marR="0" lvl="0" indent="-342900" algn="l" rtl="0">
              <a:lnSpc>
                <a:spcPct val="100000"/>
              </a:lnSpc>
              <a:spcBef>
                <a:spcPts val="480"/>
              </a:spcBef>
              <a:spcAft>
                <a:spcPts val="0"/>
              </a:spcAft>
              <a:buClr>
                <a:schemeClr val="folHlink"/>
              </a:buClr>
              <a:buSzPts val="1440"/>
              <a:buFont typeface="Noto Sans Symbols"/>
              <a:buChar char="■"/>
            </a:pPr>
            <a:r>
              <a:rPr lang="en-US" sz="2400" b="0" i="0" u="sng">
                <a:solidFill>
                  <a:schemeClr val="dk1"/>
                </a:solidFill>
                <a:latin typeface="Tahoma"/>
                <a:ea typeface="Tahoma"/>
                <a:cs typeface="Tahoma"/>
                <a:sym typeface="Tahoma"/>
              </a:rPr>
              <a:t>slice</a:t>
            </a:r>
            <a:r>
              <a:rPr lang="en-US" sz="2400" b="0" i="0" u="none">
                <a:solidFill>
                  <a:schemeClr val="dk1"/>
                </a:solidFill>
                <a:latin typeface="Tahoma"/>
                <a:ea typeface="Tahoma"/>
                <a:cs typeface="Tahoma"/>
                <a:sym typeface="Tahoma"/>
              </a:rPr>
              <a:t> – continuous sequence of macroblocks in a raster scan order (from left to right and top to bottom)</a:t>
            </a:r>
            <a:endParaRPr/>
          </a:p>
          <a:p>
            <a:pPr marL="342900" marR="0" lvl="0" indent="-342900" algn="l" rtl="0">
              <a:lnSpc>
                <a:spcPct val="100000"/>
              </a:lnSpc>
              <a:spcBef>
                <a:spcPts val="480"/>
              </a:spcBef>
              <a:spcAft>
                <a:spcPts val="0"/>
              </a:spcAft>
              <a:buClr>
                <a:schemeClr val="folHlink"/>
              </a:buClr>
              <a:buSzPts val="1440"/>
              <a:buFont typeface="Noto Sans Symbols"/>
              <a:buChar char="■"/>
            </a:pPr>
            <a:r>
              <a:rPr lang="en-US" sz="2400" b="0" i="0" u="sng">
                <a:solidFill>
                  <a:schemeClr val="dk1"/>
                </a:solidFill>
                <a:latin typeface="Tahoma"/>
                <a:ea typeface="Tahoma"/>
                <a:cs typeface="Tahoma"/>
                <a:sym typeface="Tahoma"/>
              </a:rPr>
              <a:t>macroblock</a:t>
            </a:r>
            <a:r>
              <a:rPr lang="en-US" sz="2400" b="0" i="0" u="none">
                <a:solidFill>
                  <a:schemeClr val="dk1"/>
                </a:solidFill>
                <a:latin typeface="Tahoma"/>
                <a:ea typeface="Tahoma"/>
                <a:cs typeface="Tahoma"/>
                <a:sym typeface="Tahoma"/>
              </a:rPr>
              <a:t> – a 16x16 block of luminance samples, one 8x8 Cb block and 8x8 Cr block; a coded macroblock contains (frame) prediction error and one or two motion vectors</a:t>
            </a:r>
            <a:endParaRPr/>
          </a:p>
          <a:p>
            <a:pPr marL="342900" marR="0" lvl="0" indent="-342900" algn="l" rtl="0">
              <a:lnSpc>
                <a:spcPct val="100000"/>
              </a:lnSpc>
              <a:spcBef>
                <a:spcPts val="480"/>
              </a:spcBef>
              <a:spcAft>
                <a:spcPts val="0"/>
              </a:spcAft>
              <a:buClr>
                <a:schemeClr val="folHlink"/>
              </a:buClr>
              <a:buSzPts val="1440"/>
              <a:buFont typeface="Noto Sans Symbols"/>
              <a:buChar char="■"/>
            </a:pPr>
            <a:r>
              <a:rPr lang="en-US" sz="2400" b="0" i="0" u="sng">
                <a:solidFill>
                  <a:schemeClr val="dk1"/>
                </a:solidFill>
                <a:latin typeface="Tahoma"/>
                <a:ea typeface="Tahoma"/>
                <a:cs typeface="Tahoma"/>
                <a:sym typeface="Tahoma"/>
              </a:rPr>
              <a:t>block</a:t>
            </a:r>
            <a:r>
              <a:rPr lang="en-US" sz="2400" b="0" i="0" u="none">
                <a:solidFill>
                  <a:schemeClr val="dk1"/>
                </a:solidFill>
                <a:latin typeface="Tahoma"/>
                <a:ea typeface="Tahoma"/>
                <a:cs typeface="Tahoma"/>
                <a:sym typeface="Tahoma"/>
              </a:rPr>
              <a:t> – a matrix of Y/Cb/Cr samples (usually 16x16 or 8x8)</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8"/>
        <p:cNvGrpSpPr/>
        <p:nvPr/>
      </p:nvGrpSpPr>
      <p:grpSpPr>
        <a:xfrm>
          <a:off x="0" y="0"/>
          <a:ext cx="0" cy="0"/>
          <a:chOff x="0" y="0"/>
          <a:chExt cx="0" cy="0"/>
        </a:xfrm>
      </p:grpSpPr>
      <p:sp>
        <p:nvSpPr>
          <p:cNvPr id="219" name="Google Shape;219;p38"/>
          <p:cNvSpPr txBox="1">
            <a:spLocks noGrp="1"/>
          </p:cNvSpPr>
          <p:nvPr>
            <p:ph type="title"/>
          </p:nvPr>
        </p:nvSpPr>
        <p:spPr>
          <a:xfrm>
            <a:off x="311700" y="593367"/>
            <a:ext cx="8520600" cy="7635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600"/>
              <a:buFont typeface="Tahoma"/>
              <a:buNone/>
            </a:pPr>
            <a:r>
              <a:rPr lang="en-US" sz="3600" b="0" i="0" u="none">
                <a:solidFill>
                  <a:schemeClr val="dk2"/>
                </a:solidFill>
                <a:latin typeface="Tahoma"/>
                <a:ea typeface="Tahoma"/>
                <a:cs typeface="Tahoma"/>
                <a:sym typeface="Tahoma"/>
              </a:rPr>
              <a:t>Macroblock encoding</a:t>
            </a:r>
            <a:endParaRPr/>
          </a:p>
        </p:txBody>
      </p:sp>
      <p:sp>
        <p:nvSpPr>
          <p:cNvPr id="220" name="Google Shape;220;p38"/>
          <p:cNvSpPr txBox="1">
            <a:spLocks noGrp="1"/>
          </p:cNvSpPr>
          <p:nvPr>
            <p:ph type="body" idx="1"/>
          </p:nvPr>
        </p:nvSpPr>
        <p:spPr>
          <a:xfrm>
            <a:off x="990600" y="1828800"/>
            <a:ext cx="8305800" cy="5029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folHlink"/>
              </a:buClr>
              <a:buSzPts val="1440"/>
              <a:buFont typeface="Noto Sans Symbols"/>
              <a:buChar char="■"/>
            </a:pPr>
            <a:r>
              <a:rPr lang="en-US" sz="2400" b="0" i="0" u="none">
                <a:solidFill>
                  <a:schemeClr val="dk1"/>
                </a:solidFill>
                <a:latin typeface="Tahoma"/>
                <a:ea typeface="Tahoma"/>
                <a:cs typeface="Tahoma"/>
                <a:sym typeface="Tahoma"/>
              </a:rPr>
              <a:t>for each macroblock there is a quantization scale (between 1 and 31) which is multiplied by a quantization weighting matrix and so results the quantization matrix for the macroblock</a:t>
            </a:r>
            <a:endParaRPr/>
          </a:p>
          <a:p>
            <a:pPr marL="342900" marR="0" lvl="0" indent="-342900" algn="l" rtl="0">
              <a:lnSpc>
                <a:spcPct val="90000"/>
              </a:lnSpc>
              <a:spcBef>
                <a:spcPts val="480"/>
              </a:spcBef>
              <a:spcAft>
                <a:spcPts val="0"/>
              </a:spcAft>
              <a:buClr>
                <a:schemeClr val="folHlink"/>
              </a:buClr>
              <a:buSzPts val="1440"/>
              <a:buFont typeface="Noto Sans Symbols"/>
              <a:buChar char="■"/>
            </a:pPr>
            <a:r>
              <a:rPr lang="en-US" sz="2400" b="0" i="0" u="none">
                <a:solidFill>
                  <a:schemeClr val="dk1"/>
                </a:solidFill>
                <a:latin typeface="Tahoma"/>
                <a:ea typeface="Tahoma"/>
                <a:cs typeface="Tahoma"/>
                <a:sym typeface="Tahoma"/>
              </a:rPr>
              <a:t>2 types of intracoded macroblock for I-frames:</a:t>
            </a:r>
            <a:endParaRPr/>
          </a:p>
          <a:p>
            <a:pPr marL="742950" marR="0" lvl="1" indent="-285750" algn="l" rtl="0">
              <a:lnSpc>
                <a:spcPct val="90000"/>
              </a:lnSpc>
              <a:spcBef>
                <a:spcPts val="400"/>
              </a:spcBef>
              <a:spcAft>
                <a:spcPts val="0"/>
              </a:spcAft>
              <a:buClr>
                <a:schemeClr val="hlink"/>
              </a:buClr>
              <a:buSzPts val="1100"/>
              <a:buFont typeface="Noto Sans Symbols"/>
              <a:buChar char="■"/>
            </a:pPr>
            <a:r>
              <a:rPr lang="en-US" sz="2000" b="0" i="0" u="none" strike="noStrike" cap="none">
                <a:solidFill>
                  <a:schemeClr val="dk1"/>
                </a:solidFill>
                <a:latin typeface="Tahoma"/>
                <a:ea typeface="Tahoma"/>
                <a:cs typeface="Tahoma"/>
                <a:sym typeface="Tahoma"/>
              </a:rPr>
              <a:t>intra-d – uses the current (of the previous macroblock) quantization scale</a:t>
            </a:r>
            <a:endParaRPr/>
          </a:p>
          <a:p>
            <a:pPr marL="742950" marR="0" lvl="1" indent="-285750" algn="l" rtl="0">
              <a:lnSpc>
                <a:spcPct val="90000"/>
              </a:lnSpc>
              <a:spcBef>
                <a:spcPts val="400"/>
              </a:spcBef>
              <a:spcAft>
                <a:spcPts val="0"/>
              </a:spcAft>
              <a:buClr>
                <a:schemeClr val="hlink"/>
              </a:buClr>
              <a:buSzPts val="1100"/>
              <a:buFont typeface="Noto Sans Symbols"/>
              <a:buChar char="■"/>
            </a:pPr>
            <a:r>
              <a:rPr lang="en-US" sz="2000" b="0" i="0" u="none" strike="noStrike" cap="none">
                <a:solidFill>
                  <a:schemeClr val="dk1"/>
                </a:solidFill>
                <a:latin typeface="Tahoma"/>
                <a:ea typeface="Tahoma"/>
                <a:cs typeface="Tahoma"/>
                <a:sym typeface="Tahoma"/>
              </a:rPr>
              <a:t>intra-q – defines a new quantization scale; the macroblock header specifies a 5-bit quantizer scale factor</a:t>
            </a:r>
            <a:endParaRPr/>
          </a:p>
          <a:p>
            <a:pPr marL="342900" marR="0" lvl="0" indent="-342900" algn="l" rtl="0">
              <a:lnSpc>
                <a:spcPct val="90000"/>
              </a:lnSpc>
              <a:spcBef>
                <a:spcPts val="480"/>
              </a:spcBef>
              <a:spcAft>
                <a:spcPts val="0"/>
              </a:spcAft>
              <a:buClr>
                <a:schemeClr val="folHlink"/>
              </a:buClr>
              <a:buSzPts val="1440"/>
              <a:buFont typeface="Noto Sans Symbols"/>
              <a:buChar char="■"/>
            </a:pPr>
            <a:r>
              <a:rPr lang="en-US" sz="2400" b="0" i="0" u="none">
                <a:solidFill>
                  <a:schemeClr val="dk1"/>
                </a:solidFill>
                <a:latin typeface="Tahoma"/>
                <a:ea typeface="Tahoma"/>
                <a:cs typeface="Tahoma"/>
                <a:sym typeface="Tahoma"/>
              </a:rPr>
              <a:t>8 types of macroblocks for P-frames: </a:t>
            </a:r>
            <a:r>
              <a:rPr lang="en-US" sz="2000" b="0" i="0" u="none">
                <a:solidFill>
                  <a:schemeClr val="dk1"/>
                </a:solidFill>
                <a:latin typeface="Tahoma"/>
                <a:ea typeface="Tahoma"/>
                <a:cs typeface="Tahoma"/>
                <a:sym typeface="Tahoma"/>
              </a:rPr>
              <a:t>intra-d, intra-q, pred-m, pred-c, pred-mc, pred-cq, pred-mcq, skipped</a:t>
            </a:r>
            <a:endParaRPr/>
          </a:p>
          <a:p>
            <a:pPr marL="342900" marR="0" lvl="0" indent="-342900" algn="l" rtl="0">
              <a:lnSpc>
                <a:spcPct val="90000"/>
              </a:lnSpc>
              <a:spcBef>
                <a:spcPts val="480"/>
              </a:spcBef>
              <a:spcAft>
                <a:spcPts val="0"/>
              </a:spcAft>
              <a:buClr>
                <a:schemeClr val="folHlink"/>
              </a:buClr>
              <a:buSzPts val="1440"/>
              <a:buFont typeface="Noto Sans Symbols"/>
              <a:buChar char="■"/>
            </a:pPr>
            <a:r>
              <a:rPr lang="en-US" sz="2400" b="0" i="0" u="none">
                <a:solidFill>
                  <a:schemeClr val="dk1"/>
                </a:solidFill>
                <a:latin typeface="Tahoma"/>
                <a:ea typeface="Tahoma"/>
                <a:cs typeface="Tahoma"/>
                <a:sym typeface="Tahoma"/>
              </a:rPr>
              <a:t>12 types of macroblocks for B-frames: </a:t>
            </a:r>
            <a:r>
              <a:rPr lang="en-US" sz="2000" b="0" i="0" u="none">
                <a:solidFill>
                  <a:schemeClr val="dk1"/>
                </a:solidFill>
                <a:latin typeface="Tahoma"/>
                <a:ea typeface="Tahoma"/>
                <a:cs typeface="Tahoma"/>
                <a:sym typeface="Tahoma"/>
              </a:rPr>
              <a:t>intra-d, intra-q, pred-i, pred-ic, pred-b, pred-bc, pred-f, pred-fc, pred-icq, pred-fcq, pred-bcq, skipped</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4"/>
        <p:cNvGrpSpPr/>
        <p:nvPr/>
      </p:nvGrpSpPr>
      <p:grpSpPr>
        <a:xfrm>
          <a:off x="0" y="0"/>
          <a:ext cx="0" cy="0"/>
          <a:chOff x="0" y="0"/>
          <a:chExt cx="0" cy="0"/>
        </a:xfrm>
      </p:grpSpPr>
      <p:sp>
        <p:nvSpPr>
          <p:cNvPr id="225" name="Google Shape;225;p39"/>
          <p:cNvSpPr txBox="1">
            <a:spLocks noGrp="1"/>
          </p:cNvSpPr>
          <p:nvPr>
            <p:ph type="title"/>
          </p:nvPr>
        </p:nvSpPr>
        <p:spPr>
          <a:xfrm>
            <a:off x="311700" y="593367"/>
            <a:ext cx="8520600" cy="7635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600"/>
              <a:buFont typeface="Tahoma"/>
              <a:buNone/>
            </a:pPr>
            <a:r>
              <a:rPr lang="en-US" sz="3600" b="0" i="0" u="none">
                <a:solidFill>
                  <a:schemeClr val="dk2"/>
                </a:solidFill>
                <a:latin typeface="Tahoma"/>
                <a:ea typeface="Tahoma"/>
                <a:cs typeface="Tahoma"/>
                <a:sym typeface="Tahoma"/>
              </a:rPr>
              <a:t>Macroblock types in P-frames</a:t>
            </a:r>
            <a:endParaRPr/>
          </a:p>
        </p:txBody>
      </p:sp>
      <p:sp>
        <p:nvSpPr>
          <p:cNvPr id="226" name="Google Shape;226;p39"/>
          <p:cNvSpPr txBox="1">
            <a:spLocks noGrp="1"/>
          </p:cNvSpPr>
          <p:nvPr>
            <p:ph type="body" idx="1"/>
          </p:nvPr>
        </p:nvSpPr>
        <p:spPr>
          <a:xfrm>
            <a:off x="914400" y="1752600"/>
            <a:ext cx="8229600" cy="5105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folHlink"/>
              </a:buClr>
              <a:buSzPts val="1440"/>
              <a:buFont typeface="Noto Sans Symbols"/>
              <a:buChar char="■"/>
            </a:pPr>
            <a:r>
              <a:rPr lang="en-US" sz="2400" b="0" i="0" u="none">
                <a:solidFill>
                  <a:schemeClr val="dk1"/>
                </a:solidFill>
                <a:latin typeface="Tahoma"/>
                <a:ea typeface="Tahoma"/>
                <a:cs typeface="Tahoma"/>
                <a:sym typeface="Tahoma"/>
              </a:rPr>
              <a:t>intra-d and intra-q : </a:t>
            </a:r>
            <a:r>
              <a:rPr lang="en-US" sz="2000" b="0" i="0" u="none">
                <a:solidFill>
                  <a:schemeClr val="dk1"/>
                </a:solidFill>
                <a:latin typeface="Tahoma"/>
                <a:ea typeface="Tahoma"/>
                <a:cs typeface="Tahoma"/>
                <a:sym typeface="Tahoma"/>
              </a:rPr>
              <a:t>the same as used in I-frames</a:t>
            </a:r>
            <a:endParaRPr/>
          </a:p>
          <a:p>
            <a:pPr marL="342900" marR="0" lvl="0" indent="-342900" algn="l" rtl="0">
              <a:lnSpc>
                <a:spcPct val="90000"/>
              </a:lnSpc>
              <a:spcBef>
                <a:spcPts val="480"/>
              </a:spcBef>
              <a:spcAft>
                <a:spcPts val="0"/>
              </a:spcAft>
              <a:buClr>
                <a:schemeClr val="folHlink"/>
              </a:buClr>
              <a:buSzPts val="1440"/>
              <a:buFont typeface="Noto Sans Symbols"/>
              <a:buChar char="■"/>
            </a:pPr>
            <a:r>
              <a:rPr lang="en-US" sz="2400" b="0" i="0" u="none">
                <a:solidFill>
                  <a:schemeClr val="dk1"/>
                </a:solidFill>
                <a:latin typeface="Tahoma"/>
                <a:ea typeface="Tahoma"/>
                <a:cs typeface="Tahoma"/>
                <a:sym typeface="Tahoma"/>
              </a:rPr>
              <a:t>pred-m : </a:t>
            </a:r>
            <a:r>
              <a:rPr lang="en-US" sz="2000" b="0" i="0" u="none">
                <a:solidFill>
                  <a:schemeClr val="dk1"/>
                </a:solidFill>
                <a:latin typeface="Tahoma"/>
                <a:ea typeface="Tahoma"/>
                <a:cs typeface="Tahoma"/>
                <a:sym typeface="Tahoma"/>
              </a:rPr>
              <a:t>the macroblock is forward-predictive encoded (difference from the previous frame) using a forward motion vector</a:t>
            </a:r>
            <a:r>
              <a:rPr lang="en-US" sz="2400" b="0" i="0" u="none">
                <a:solidFill>
                  <a:schemeClr val="dk1"/>
                </a:solidFill>
                <a:latin typeface="Tahoma"/>
                <a:ea typeface="Tahoma"/>
                <a:cs typeface="Tahoma"/>
                <a:sym typeface="Tahoma"/>
              </a:rPr>
              <a:t> </a:t>
            </a:r>
            <a:endParaRPr/>
          </a:p>
          <a:p>
            <a:pPr marL="342900" marR="0" lvl="0" indent="-342900" algn="l" rtl="0">
              <a:lnSpc>
                <a:spcPct val="90000"/>
              </a:lnSpc>
              <a:spcBef>
                <a:spcPts val="480"/>
              </a:spcBef>
              <a:spcAft>
                <a:spcPts val="0"/>
              </a:spcAft>
              <a:buClr>
                <a:schemeClr val="folHlink"/>
              </a:buClr>
              <a:buSzPts val="1440"/>
              <a:buFont typeface="Noto Sans Symbols"/>
              <a:buChar char="■"/>
            </a:pPr>
            <a:r>
              <a:rPr lang="en-US" sz="2400" b="0" i="0" u="none">
                <a:solidFill>
                  <a:schemeClr val="dk1"/>
                </a:solidFill>
                <a:latin typeface="Tahoma"/>
                <a:ea typeface="Tahoma"/>
                <a:cs typeface="Tahoma"/>
                <a:sym typeface="Tahoma"/>
              </a:rPr>
              <a:t>pred-c : </a:t>
            </a:r>
            <a:r>
              <a:rPr lang="en-US" sz="2000" b="0" i="0" u="none">
                <a:solidFill>
                  <a:schemeClr val="dk1"/>
                </a:solidFill>
                <a:latin typeface="Tahoma"/>
                <a:ea typeface="Tahoma"/>
                <a:cs typeface="Tahoma"/>
                <a:sym typeface="Tahoma"/>
              </a:rPr>
              <a:t>the macroblock is encoded using a coded pattern; a 6-bit coded block pattern is transmitted as a variable-length code and this tells the decoder which of the 6 blocks in the macroblock are coded (1) and which are not coded (0) </a:t>
            </a:r>
            <a:endParaRPr/>
          </a:p>
          <a:p>
            <a:pPr marL="342900" marR="0" lvl="0" indent="-342900" algn="l" rtl="0">
              <a:lnSpc>
                <a:spcPct val="90000"/>
              </a:lnSpc>
              <a:spcBef>
                <a:spcPts val="480"/>
              </a:spcBef>
              <a:spcAft>
                <a:spcPts val="0"/>
              </a:spcAft>
              <a:buClr>
                <a:schemeClr val="folHlink"/>
              </a:buClr>
              <a:buSzPts val="1440"/>
              <a:buFont typeface="Noto Sans Symbols"/>
              <a:buChar char="■"/>
            </a:pPr>
            <a:r>
              <a:rPr lang="en-US" sz="2400" b="0" i="0" u="none">
                <a:solidFill>
                  <a:schemeClr val="dk1"/>
                </a:solidFill>
                <a:latin typeface="Tahoma"/>
                <a:ea typeface="Tahoma"/>
                <a:cs typeface="Tahoma"/>
                <a:sym typeface="Tahoma"/>
              </a:rPr>
              <a:t>pred-mc : </a:t>
            </a:r>
            <a:r>
              <a:rPr lang="en-US" sz="2000" b="0" i="0" u="none">
                <a:solidFill>
                  <a:schemeClr val="dk1"/>
                </a:solidFill>
                <a:latin typeface="Tahoma"/>
                <a:ea typeface="Tahoma"/>
                <a:cs typeface="Tahoma"/>
                <a:sym typeface="Tahoma"/>
              </a:rPr>
              <a:t>the macroblock is forward-predictive encoded using a forward motion vector and also a 6-bit coded pattern is included </a:t>
            </a:r>
            <a:endParaRPr/>
          </a:p>
          <a:p>
            <a:pPr marL="342900" marR="0" lvl="0" indent="-342900" algn="l" rtl="0">
              <a:lnSpc>
                <a:spcPct val="90000"/>
              </a:lnSpc>
              <a:spcBef>
                <a:spcPts val="480"/>
              </a:spcBef>
              <a:spcAft>
                <a:spcPts val="0"/>
              </a:spcAft>
              <a:buClr>
                <a:schemeClr val="folHlink"/>
              </a:buClr>
              <a:buSzPts val="1440"/>
              <a:buFont typeface="Noto Sans Symbols"/>
              <a:buChar char="■"/>
            </a:pPr>
            <a:r>
              <a:rPr lang="en-US" sz="2400" b="0" i="0" u="none">
                <a:solidFill>
                  <a:schemeClr val="dk1"/>
                </a:solidFill>
                <a:latin typeface="Tahoma"/>
                <a:ea typeface="Tahoma"/>
                <a:cs typeface="Tahoma"/>
                <a:sym typeface="Tahoma"/>
              </a:rPr>
              <a:t>pred-cq : </a:t>
            </a:r>
            <a:r>
              <a:rPr lang="en-US" sz="2000" b="0" i="0" u="none">
                <a:solidFill>
                  <a:schemeClr val="dk1"/>
                </a:solidFill>
                <a:latin typeface="Tahoma"/>
                <a:ea typeface="Tahoma"/>
                <a:cs typeface="Tahoma"/>
                <a:sym typeface="Tahoma"/>
              </a:rPr>
              <a:t>a pred-c macroblock with a new quantization scale</a:t>
            </a:r>
            <a:endParaRPr/>
          </a:p>
          <a:p>
            <a:pPr marL="342900" marR="0" lvl="0" indent="-342900" algn="l" rtl="0">
              <a:lnSpc>
                <a:spcPct val="90000"/>
              </a:lnSpc>
              <a:spcBef>
                <a:spcPts val="480"/>
              </a:spcBef>
              <a:spcAft>
                <a:spcPts val="0"/>
              </a:spcAft>
              <a:buClr>
                <a:schemeClr val="folHlink"/>
              </a:buClr>
              <a:buSzPts val="1440"/>
              <a:buFont typeface="Noto Sans Symbols"/>
              <a:buChar char="■"/>
            </a:pPr>
            <a:r>
              <a:rPr lang="en-US" sz="2400" b="0" i="0" u="none">
                <a:solidFill>
                  <a:schemeClr val="dk1"/>
                </a:solidFill>
                <a:latin typeface="Tahoma"/>
                <a:ea typeface="Tahoma"/>
                <a:cs typeface="Tahoma"/>
                <a:sym typeface="Tahoma"/>
              </a:rPr>
              <a:t>pred-mcq : </a:t>
            </a:r>
            <a:r>
              <a:rPr lang="en-US" sz="2000" b="0" i="0" u="none">
                <a:solidFill>
                  <a:schemeClr val="dk1"/>
                </a:solidFill>
                <a:latin typeface="Tahoma"/>
                <a:ea typeface="Tahoma"/>
                <a:cs typeface="Tahoma"/>
                <a:sym typeface="Tahoma"/>
              </a:rPr>
              <a:t>a forward-predictive macroblock encoded using a coded pattern with a new quantization scale</a:t>
            </a:r>
            <a:endParaRPr/>
          </a:p>
          <a:p>
            <a:pPr marL="342900" marR="0" lvl="0" indent="-342900" algn="l" rtl="0">
              <a:lnSpc>
                <a:spcPct val="90000"/>
              </a:lnSpc>
              <a:spcBef>
                <a:spcPts val="480"/>
              </a:spcBef>
              <a:spcAft>
                <a:spcPts val="0"/>
              </a:spcAft>
              <a:buClr>
                <a:schemeClr val="folHlink"/>
              </a:buClr>
              <a:buSzPts val="1440"/>
              <a:buFont typeface="Noto Sans Symbols"/>
              <a:buChar char="■"/>
            </a:pPr>
            <a:r>
              <a:rPr lang="en-US" sz="2400" b="0" i="0" u="none">
                <a:solidFill>
                  <a:schemeClr val="dk1"/>
                </a:solidFill>
                <a:latin typeface="Tahoma"/>
                <a:ea typeface="Tahoma"/>
                <a:cs typeface="Tahoma"/>
                <a:sym typeface="Tahoma"/>
              </a:rPr>
              <a:t>skipped : </a:t>
            </a:r>
            <a:r>
              <a:rPr lang="en-US" sz="2000" b="0" i="0" u="none">
                <a:solidFill>
                  <a:schemeClr val="dk1"/>
                </a:solidFill>
                <a:latin typeface="Tahoma"/>
                <a:ea typeface="Tahoma"/>
                <a:cs typeface="Tahoma"/>
                <a:sym typeface="Tahoma"/>
              </a:rPr>
              <a:t>they have a zero motion vector and no code; the decoder copies the corresponding macroblock from the previous frame into the current frame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0"/>
        <p:cNvGrpSpPr/>
        <p:nvPr/>
      </p:nvGrpSpPr>
      <p:grpSpPr>
        <a:xfrm>
          <a:off x="0" y="0"/>
          <a:ext cx="0" cy="0"/>
          <a:chOff x="0" y="0"/>
          <a:chExt cx="0" cy="0"/>
        </a:xfrm>
      </p:grpSpPr>
      <p:sp>
        <p:nvSpPr>
          <p:cNvPr id="231" name="Google Shape;231;p40"/>
          <p:cNvSpPr txBox="1">
            <a:spLocks noGrp="1"/>
          </p:cNvSpPr>
          <p:nvPr>
            <p:ph type="title"/>
          </p:nvPr>
        </p:nvSpPr>
        <p:spPr>
          <a:xfrm>
            <a:off x="311700" y="593367"/>
            <a:ext cx="8520600" cy="7635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600"/>
              <a:buFont typeface="Tahoma"/>
              <a:buNone/>
            </a:pPr>
            <a:r>
              <a:rPr lang="en-US" sz="3600" b="0" i="0" u="none">
                <a:solidFill>
                  <a:schemeClr val="dk2"/>
                </a:solidFill>
                <a:latin typeface="Tahoma"/>
                <a:ea typeface="Tahoma"/>
                <a:cs typeface="Tahoma"/>
                <a:sym typeface="Tahoma"/>
              </a:rPr>
              <a:t>Macroblock encoding in P-frames</a:t>
            </a:r>
            <a:endParaRPr/>
          </a:p>
        </p:txBody>
      </p:sp>
      <p:sp>
        <p:nvSpPr>
          <p:cNvPr id="232" name="Google Shape;232;p40"/>
          <p:cNvSpPr txBox="1">
            <a:spLocks noGrp="1"/>
          </p:cNvSpPr>
          <p:nvPr>
            <p:ph type="body" idx="1"/>
          </p:nvPr>
        </p:nvSpPr>
        <p:spPr>
          <a:xfrm>
            <a:off x="1066800" y="1828800"/>
            <a:ext cx="8077200" cy="1066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folHlink"/>
              </a:buClr>
              <a:buSzPts val="1440"/>
              <a:buFont typeface="Noto Sans Symbols"/>
              <a:buChar char="■"/>
            </a:pPr>
            <a:r>
              <a:rPr lang="en-US" sz="2400" b="0" i="0" u="none">
                <a:solidFill>
                  <a:schemeClr val="dk1"/>
                </a:solidFill>
                <a:latin typeface="Tahoma"/>
                <a:ea typeface="Tahoma"/>
                <a:cs typeface="Tahoma"/>
                <a:sym typeface="Tahoma"/>
              </a:rPr>
              <a:t>the macroblock encoding process in P-frames chooses the type of a macroblock using an algorithm like this:</a:t>
            </a:r>
            <a:endParaRPr/>
          </a:p>
        </p:txBody>
      </p:sp>
      <p:pic>
        <p:nvPicPr>
          <p:cNvPr id="233" name="Google Shape;233;p40"/>
          <p:cNvPicPr preferRelativeResize="0"/>
          <p:nvPr/>
        </p:nvPicPr>
        <p:blipFill rotWithShape="1">
          <a:blip r:embed="rId3">
            <a:alphaModFix/>
          </a:blip>
          <a:srcRect/>
          <a:stretch/>
        </p:blipFill>
        <p:spPr>
          <a:xfrm>
            <a:off x="2209800" y="3048000"/>
            <a:ext cx="5029200" cy="32162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7"/>
        <p:cNvGrpSpPr/>
        <p:nvPr/>
      </p:nvGrpSpPr>
      <p:grpSpPr>
        <a:xfrm>
          <a:off x="0" y="0"/>
          <a:ext cx="0" cy="0"/>
          <a:chOff x="0" y="0"/>
          <a:chExt cx="0" cy="0"/>
        </a:xfrm>
      </p:grpSpPr>
      <p:sp>
        <p:nvSpPr>
          <p:cNvPr id="238" name="Google Shape;238;p41"/>
          <p:cNvSpPr txBox="1">
            <a:spLocks noGrp="1"/>
          </p:cNvSpPr>
          <p:nvPr>
            <p:ph type="title"/>
          </p:nvPr>
        </p:nvSpPr>
        <p:spPr>
          <a:xfrm>
            <a:off x="311700" y="593367"/>
            <a:ext cx="8520600" cy="7635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600"/>
              <a:buFont typeface="Tahoma"/>
              <a:buNone/>
            </a:pPr>
            <a:r>
              <a:rPr lang="en-US" sz="3600" b="0" i="0" u="none">
                <a:solidFill>
                  <a:schemeClr val="dk2"/>
                </a:solidFill>
                <a:latin typeface="Tahoma"/>
                <a:ea typeface="Tahoma"/>
                <a:cs typeface="Tahoma"/>
                <a:sym typeface="Tahoma"/>
              </a:rPr>
              <a:t>Macroblock types in B-frames</a:t>
            </a:r>
            <a:endParaRPr/>
          </a:p>
        </p:txBody>
      </p:sp>
      <p:sp>
        <p:nvSpPr>
          <p:cNvPr id="239" name="Google Shape;239;p41"/>
          <p:cNvSpPr txBox="1">
            <a:spLocks noGrp="1"/>
          </p:cNvSpPr>
          <p:nvPr>
            <p:ph type="body" idx="1"/>
          </p:nvPr>
        </p:nvSpPr>
        <p:spPr>
          <a:xfrm>
            <a:off x="914400" y="1752600"/>
            <a:ext cx="8229600" cy="5105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folHlink"/>
              </a:buClr>
              <a:buSzPts val="1200"/>
              <a:buFont typeface="Noto Sans Symbols"/>
              <a:buChar char="■"/>
            </a:pPr>
            <a:r>
              <a:rPr lang="en-US" sz="2000" b="0" i="0" u="none">
                <a:solidFill>
                  <a:schemeClr val="dk1"/>
                </a:solidFill>
                <a:latin typeface="Tahoma"/>
                <a:ea typeface="Tahoma"/>
                <a:cs typeface="Tahoma"/>
                <a:sym typeface="Tahoma"/>
              </a:rPr>
              <a:t>intra-d, intra-q : the same as used for I-frames</a:t>
            </a:r>
            <a:endParaRPr/>
          </a:p>
          <a:p>
            <a:pPr marL="342900" marR="0" lvl="0" indent="-342900" algn="l" rtl="0">
              <a:lnSpc>
                <a:spcPct val="100000"/>
              </a:lnSpc>
              <a:spcBef>
                <a:spcPts val="400"/>
              </a:spcBef>
              <a:spcAft>
                <a:spcPts val="0"/>
              </a:spcAft>
              <a:buClr>
                <a:schemeClr val="folHlink"/>
              </a:buClr>
              <a:buSzPts val="1200"/>
              <a:buFont typeface="Noto Sans Symbols"/>
              <a:buChar char="■"/>
            </a:pPr>
            <a:r>
              <a:rPr lang="en-US" sz="2000" b="0" i="0" u="none">
                <a:solidFill>
                  <a:schemeClr val="dk1"/>
                </a:solidFill>
                <a:latin typeface="Tahoma"/>
                <a:ea typeface="Tahoma"/>
                <a:cs typeface="Tahoma"/>
                <a:sym typeface="Tahoma"/>
              </a:rPr>
              <a:t>pred-i : </a:t>
            </a:r>
            <a:r>
              <a:rPr lang="en-US" sz="1800" b="0" i="0" u="none">
                <a:solidFill>
                  <a:schemeClr val="dk1"/>
                </a:solidFill>
                <a:latin typeface="Tahoma"/>
                <a:ea typeface="Tahoma"/>
                <a:cs typeface="Tahoma"/>
                <a:sym typeface="Tahoma"/>
              </a:rPr>
              <a:t>bidirectionally-predictive encoded macroblock with forward motion vector and backward motion vector</a:t>
            </a:r>
            <a:endParaRPr/>
          </a:p>
          <a:p>
            <a:pPr marL="342900" marR="0" lvl="0" indent="-342900" algn="l" rtl="0">
              <a:lnSpc>
                <a:spcPct val="100000"/>
              </a:lnSpc>
              <a:spcBef>
                <a:spcPts val="400"/>
              </a:spcBef>
              <a:spcAft>
                <a:spcPts val="0"/>
              </a:spcAft>
              <a:buClr>
                <a:schemeClr val="folHlink"/>
              </a:buClr>
              <a:buSzPts val="1200"/>
              <a:buFont typeface="Noto Sans Symbols"/>
              <a:buChar char="■"/>
            </a:pPr>
            <a:r>
              <a:rPr lang="en-US" sz="2000" b="0" i="0" u="none">
                <a:solidFill>
                  <a:schemeClr val="dk1"/>
                </a:solidFill>
                <a:latin typeface="Tahoma"/>
                <a:ea typeface="Tahoma"/>
                <a:cs typeface="Tahoma"/>
                <a:sym typeface="Tahoma"/>
              </a:rPr>
              <a:t>pred-ic : </a:t>
            </a:r>
            <a:r>
              <a:rPr lang="en-US" sz="1800" b="0" i="0" u="none">
                <a:solidFill>
                  <a:schemeClr val="dk1"/>
                </a:solidFill>
                <a:latin typeface="Tahoma"/>
                <a:ea typeface="Tahoma"/>
                <a:cs typeface="Tahoma"/>
                <a:sym typeface="Tahoma"/>
              </a:rPr>
              <a:t>a pred-c macroblock encoded using a 6-bit coded pattern</a:t>
            </a:r>
            <a:endParaRPr/>
          </a:p>
          <a:p>
            <a:pPr marL="342900" marR="0" lvl="0" indent="-342900" algn="l" rtl="0">
              <a:lnSpc>
                <a:spcPct val="100000"/>
              </a:lnSpc>
              <a:spcBef>
                <a:spcPts val="400"/>
              </a:spcBef>
              <a:spcAft>
                <a:spcPts val="0"/>
              </a:spcAft>
              <a:buClr>
                <a:schemeClr val="folHlink"/>
              </a:buClr>
              <a:buSzPts val="1200"/>
              <a:buFont typeface="Noto Sans Symbols"/>
              <a:buChar char="■"/>
            </a:pPr>
            <a:r>
              <a:rPr lang="en-US" sz="2000" b="0" i="0" u="none">
                <a:solidFill>
                  <a:schemeClr val="dk1"/>
                </a:solidFill>
                <a:latin typeface="Tahoma"/>
                <a:ea typeface="Tahoma"/>
                <a:cs typeface="Tahoma"/>
                <a:sym typeface="Tahoma"/>
              </a:rPr>
              <a:t>pred-b : </a:t>
            </a:r>
            <a:r>
              <a:rPr lang="en-US" sz="1800" b="0" i="0" u="none">
                <a:solidFill>
                  <a:schemeClr val="dk1"/>
                </a:solidFill>
                <a:latin typeface="Tahoma"/>
                <a:ea typeface="Tahoma"/>
                <a:cs typeface="Tahoma"/>
                <a:sym typeface="Tahoma"/>
              </a:rPr>
              <a:t>backward-predictive encoded macroblock with backward motion vector</a:t>
            </a:r>
            <a:endParaRPr/>
          </a:p>
          <a:p>
            <a:pPr marL="342900" marR="0" lvl="0" indent="-342900" algn="l" rtl="0">
              <a:lnSpc>
                <a:spcPct val="100000"/>
              </a:lnSpc>
              <a:spcBef>
                <a:spcPts val="400"/>
              </a:spcBef>
              <a:spcAft>
                <a:spcPts val="0"/>
              </a:spcAft>
              <a:buClr>
                <a:schemeClr val="folHlink"/>
              </a:buClr>
              <a:buSzPts val="1200"/>
              <a:buFont typeface="Noto Sans Symbols"/>
              <a:buChar char="■"/>
            </a:pPr>
            <a:r>
              <a:rPr lang="en-US" sz="2000" b="0" i="0" u="none">
                <a:solidFill>
                  <a:schemeClr val="dk1"/>
                </a:solidFill>
                <a:latin typeface="Tahoma"/>
                <a:ea typeface="Tahoma"/>
                <a:cs typeface="Tahoma"/>
                <a:sym typeface="Tahoma"/>
              </a:rPr>
              <a:t>pred-bc : </a:t>
            </a:r>
            <a:r>
              <a:rPr lang="en-US" sz="1800" b="0" i="0" u="none">
                <a:solidFill>
                  <a:schemeClr val="dk1"/>
                </a:solidFill>
                <a:latin typeface="Tahoma"/>
                <a:ea typeface="Tahoma"/>
                <a:cs typeface="Tahoma"/>
                <a:sym typeface="Tahoma"/>
              </a:rPr>
              <a:t>a pred-b macroblock encoded using a 6-bit coded pattern</a:t>
            </a:r>
            <a:endParaRPr/>
          </a:p>
          <a:p>
            <a:pPr marL="342900" marR="0" lvl="0" indent="-342900" algn="l" rtl="0">
              <a:lnSpc>
                <a:spcPct val="100000"/>
              </a:lnSpc>
              <a:spcBef>
                <a:spcPts val="400"/>
              </a:spcBef>
              <a:spcAft>
                <a:spcPts val="0"/>
              </a:spcAft>
              <a:buClr>
                <a:schemeClr val="folHlink"/>
              </a:buClr>
              <a:buSzPts val="1200"/>
              <a:buFont typeface="Noto Sans Symbols"/>
              <a:buChar char="■"/>
            </a:pPr>
            <a:r>
              <a:rPr lang="en-US" sz="2000" b="0" i="0" u="none">
                <a:solidFill>
                  <a:schemeClr val="dk1"/>
                </a:solidFill>
                <a:latin typeface="Tahoma"/>
                <a:ea typeface="Tahoma"/>
                <a:cs typeface="Tahoma"/>
                <a:sym typeface="Tahoma"/>
              </a:rPr>
              <a:t>pred-f : </a:t>
            </a:r>
            <a:r>
              <a:rPr lang="en-US" sz="1800" b="0" i="0" u="none">
                <a:solidFill>
                  <a:schemeClr val="dk1"/>
                </a:solidFill>
                <a:latin typeface="Tahoma"/>
                <a:ea typeface="Tahoma"/>
                <a:cs typeface="Tahoma"/>
                <a:sym typeface="Tahoma"/>
              </a:rPr>
              <a:t>forward-predictive encoded macroblock with forward motion vector</a:t>
            </a:r>
            <a:endParaRPr/>
          </a:p>
          <a:p>
            <a:pPr marL="342900" marR="0" lvl="0" indent="-342900" algn="l" rtl="0">
              <a:lnSpc>
                <a:spcPct val="100000"/>
              </a:lnSpc>
              <a:spcBef>
                <a:spcPts val="400"/>
              </a:spcBef>
              <a:spcAft>
                <a:spcPts val="0"/>
              </a:spcAft>
              <a:buClr>
                <a:schemeClr val="folHlink"/>
              </a:buClr>
              <a:buSzPts val="1200"/>
              <a:buFont typeface="Noto Sans Symbols"/>
              <a:buChar char="■"/>
            </a:pPr>
            <a:r>
              <a:rPr lang="en-US" sz="2000" b="0" i="0" u="none">
                <a:solidFill>
                  <a:schemeClr val="dk1"/>
                </a:solidFill>
                <a:latin typeface="Tahoma"/>
                <a:ea typeface="Tahoma"/>
                <a:cs typeface="Tahoma"/>
                <a:sym typeface="Tahoma"/>
              </a:rPr>
              <a:t>pred-fc : </a:t>
            </a:r>
            <a:r>
              <a:rPr lang="en-US" sz="1800" b="0" i="0" u="none">
                <a:solidFill>
                  <a:schemeClr val="dk1"/>
                </a:solidFill>
                <a:latin typeface="Tahoma"/>
                <a:ea typeface="Tahoma"/>
                <a:cs typeface="Tahoma"/>
                <a:sym typeface="Tahoma"/>
              </a:rPr>
              <a:t>a pred-b macroblock encoded using a 6-bit coded pattern</a:t>
            </a:r>
            <a:endParaRPr/>
          </a:p>
          <a:p>
            <a:pPr marL="342900" marR="0" lvl="0" indent="-342900" algn="l" rtl="0">
              <a:lnSpc>
                <a:spcPct val="100000"/>
              </a:lnSpc>
              <a:spcBef>
                <a:spcPts val="400"/>
              </a:spcBef>
              <a:spcAft>
                <a:spcPts val="0"/>
              </a:spcAft>
              <a:buClr>
                <a:schemeClr val="folHlink"/>
              </a:buClr>
              <a:buSzPts val="1200"/>
              <a:buFont typeface="Noto Sans Symbols"/>
              <a:buChar char="■"/>
            </a:pPr>
            <a:r>
              <a:rPr lang="en-US" sz="2000" b="0" i="0" u="none">
                <a:solidFill>
                  <a:schemeClr val="dk1"/>
                </a:solidFill>
                <a:latin typeface="Tahoma"/>
                <a:ea typeface="Tahoma"/>
                <a:cs typeface="Tahoma"/>
                <a:sym typeface="Tahoma"/>
              </a:rPr>
              <a:t>pred-icq : </a:t>
            </a:r>
            <a:r>
              <a:rPr lang="en-US" sz="1800" b="0" i="0" u="none">
                <a:solidFill>
                  <a:schemeClr val="dk1"/>
                </a:solidFill>
                <a:latin typeface="Tahoma"/>
                <a:ea typeface="Tahoma"/>
                <a:cs typeface="Tahoma"/>
                <a:sym typeface="Tahoma"/>
              </a:rPr>
              <a:t>a pred-ic macroblock with a new quantization scale</a:t>
            </a:r>
            <a:endParaRPr/>
          </a:p>
          <a:p>
            <a:pPr marL="342900" marR="0" lvl="0" indent="-342900" algn="l" rtl="0">
              <a:lnSpc>
                <a:spcPct val="100000"/>
              </a:lnSpc>
              <a:spcBef>
                <a:spcPts val="400"/>
              </a:spcBef>
              <a:spcAft>
                <a:spcPts val="0"/>
              </a:spcAft>
              <a:buClr>
                <a:schemeClr val="folHlink"/>
              </a:buClr>
              <a:buSzPts val="1200"/>
              <a:buFont typeface="Noto Sans Symbols"/>
              <a:buChar char="■"/>
            </a:pPr>
            <a:r>
              <a:rPr lang="en-US" sz="2000" b="0" i="0" u="none">
                <a:solidFill>
                  <a:schemeClr val="dk1"/>
                </a:solidFill>
                <a:latin typeface="Tahoma"/>
                <a:ea typeface="Tahoma"/>
                <a:cs typeface="Tahoma"/>
                <a:sym typeface="Tahoma"/>
              </a:rPr>
              <a:t>pred-fcq : </a:t>
            </a:r>
            <a:r>
              <a:rPr lang="en-US" sz="1800" b="0" i="0" u="none">
                <a:solidFill>
                  <a:schemeClr val="dk1"/>
                </a:solidFill>
                <a:latin typeface="Tahoma"/>
                <a:ea typeface="Tahoma"/>
                <a:cs typeface="Tahoma"/>
                <a:sym typeface="Tahoma"/>
              </a:rPr>
              <a:t>a pred-fc macroblock with a new quantization scale</a:t>
            </a:r>
            <a:endParaRPr/>
          </a:p>
          <a:p>
            <a:pPr marL="342900" marR="0" lvl="0" indent="-342900" algn="l" rtl="0">
              <a:lnSpc>
                <a:spcPct val="100000"/>
              </a:lnSpc>
              <a:spcBef>
                <a:spcPts val="400"/>
              </a:spcBef>
              <a:spcAft>
                <a:spcPts val="0"/>
              </a:spcAft>
              <a:buClr>
                <a:schemeClr val="folHlink"/>
              </a:buClr>
              <a:buSzPts val="1200"/>
              <a:buFont typeface="Noto Sans Symbols"/>
              <a:buChar char="■"/>
            </a:pPr>
            <a:r>
              <a:rPr lang="en-US" sz="2000" b="0" i="0" u="none">
                <a:solidFill>
                  <a:schemeClr val="dk1"/>
                </a:solidFill>
                <a:latin typeface="Tahoma"/>
                <a:ea typeface="Tahoma"/>
                <a:cs typeface="Tahoma"/>
                <a:sym typeface="Tahoma"/>
              </a:rPr>
              <a:t>pred-bcq : </a:t>
            </a:r>
            <a:r>
              <a:rPr lang="en-US" sz="1800" b="0" i="0" u="none">
                <a:solidFill>
                  <a:schemeClr val="dk1"/>
                </a:solidFill>
                <a:latin typeface="Tahoma"/>
                <a:ea typeface="Tahoma"/>
                <a:cs typeface="Tahoma"/>
                <a:sym typeface="Tahoma"/>
              </a:rPr>
              <a:t>a pred-bc macroblock with a new quantization scale</a:t>
            </a:r>
            <a:endParaRPr/>
          </a:p>
          <a:p>
            <a:pPr marL="342900" marR="0" lvl="0" indent="-342900" algn="l" rtl="0">
              <a:lnSpc>
                <a:spcPct val="100000"/>
              </a:lnSpc>
              <a:spcBef>
                <a:spcPts val="400"/>
              </a:spcBef>
              <a:spcAft>
                <a:spcPts val="0"/>
              </a:spcAft>
              <a:buClr>
                <a:schemeClr val="folHlink"/>
              </a:buClr>
              <a:buSzPts val="1200"/>
              <a:buFont typeface="Noto Sans Symbols"/>
              <a:buChar char="■"/>
            </a:pPr>
            <a:r>
              <a:rPr lang="en-US" sz="2000" b="0" i="0" u="none">
                <a:solidFill>
                  <a:schemeClr val="dk1"/>
                </a:solidFill>
                <a:latin typeface="Tahoma"/>
                <a:ea typeface="Tahoma"/>
                <a:cs typeface="Tahoma"/>
                <a:sym typeface="Tahoma"/>
              </a:rPr>
              <a:t>skipped : </a:t>
            </a:r>
            <a:r>
              <a:rPr lang="en-US" sz="1800" b="0" i="0" u="none">
                <a:solidFill>
                  <a:schemeClr val="dk1"/>
                </a:solidFill>
                <a:latin typeface="Tahoma"/>
                <a:ea typeface="Tahoma"/>
                <a:cs typeface="Tahoma"/>
                <a:sym typeface="Tahoma"/>
              </a:rPr>
              <a:t>the same as for P-frames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311700" y="593367"/>
            <a:ext cx="8520600" cy="7635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600"/>
              <a:buFont typeface="Tahoma"/>
              <a:buNone/>
            </a:pPr>
            <a:r>
              <a:rPr lang="en-US" sz="3600" b="0" i="0" u="none">
                <a:solidFill>
                  <a:schemeClr val="dk2"/>
                </a:solidFill>
                <a:latin typeface="Tahoma"/>
                <a:ea typeface="Tahoma"/>
                <a:cs typeface="Tahoma"/>
                <a:sym typeface="Tahoma"/>
              </a:rPr>
              <a:t>Video compression fundaments (2)</a:t>
            </a:r>
            <a:endParaRPr/>
          </a:p>
        </p:txBody>
      </p:sp>
      <p:sp>
        <p:nvSpPr>
          <p:cNvPr id="77" name="Google Shape;77;p15"/>
          <p:cNvSpPr txBox="1">
            <a:spLocks noGrp="1"/>
          </p:cNvSpPr>
          <p:nvPr>
            <p:ph type="body" idx="1"/>
          </p:nvPr>
        </p:nvSpPr>
        <p:spPr>
          <a:xfrm>
            <a:off x="1182687" y="2017712"/>
            <a:ext cx="7961312" cy="484028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folHlink"/>
              </a:buClr>
              <a:buSzPts val="1440"/>
              <a:buFont typeface="Noto Sans Symbols"/>
              <a:buChar char="■"/>
            </a:pPr>
            <a:r>
              <a:rPr lang="en-US" sz="2400" b="0" i="0" u="none" strike="noStrike" cap="none">
                <a:solidFill>
                  <a:schemeClr val="dk1"/>
                </a:solidFill>
                <a:latin typeface="Tahoma"/>
                <a:ea typeface="Tahoma"/>
                <a:cs typeface="Tahoma"/>
                <a:sym typeface="Tahoma"/>
              </a:rPr>
              <a:t>the spatial encoder typically works on 8 x 8 pixel blocks of a frame</a:t>
            </a:r>
            <a:endParaRPr/>
          </a:p>
          <a:p>
            <a:pPr marL="342900" marR="0" lvl="0" indent="-342900" algn="l" rtl="0">
              <a:lnSpc>
                <a:spcPct val="100000"/>
              </a:lnSpc>
              <a:spcBef>
                <a:spcPts val="480"/>
              </a:spcBef>
              <a:spcAft>
                <a:spcPts val="0"/>
              </a:spcAft>
              <a:buClr>
                <a:schemeClr val="folHlink"/>
              </a:buClr>
              <a:buSzPts val="1440"/>
              <a:buFont typeface="Noto Sans Symbols"/>
              <a:buChar char="■"/>
            </a:pPr>
            <a:r>
              <a:rPr lang="en-US" sz="2400" b="0" i="0" u="none" strike="noStrike" cap="none">
                <a:solidFill>
                  <a:schemeClr val="dk1"/>
                </a:solidFill>
                <a:latin typeface="Tahoma"/>
                <a:ea typeface="Tahoma"/>
                <a:cs typeface="Tahoma"/>
                <a:sym typeface="Tahoma"/>
              </a:rPr>
              <a:t>the temporal encoder typically works on 16 x 16 pixel image blocks</a:t>
            </a:r>
            <a:endParaRPr/>
          </a:p>
          <a:p>
            <a:pPr marL="342900" marR="0" lvl="0" indent="-342900" algn="l" rtl="0">
              <a:lnSpc>
                <a:spcPct val="100000"/>
              </a:lnSpc>
              <a:spcBef>
                <a:spcPts val="480"/>
              </a:spcBef>
              <a:spcAft>
                <a:spcPts val="0"/>
              </a:spcAft>
              <a:buClr>
                <a:schemeClr val="folHlink"/>
              </a:buClr>
              <a:buSzPts val="1440"/>
              <a:buFont typeface="Noto Sans Symbols"/>
              <a:buChar char="■"/>
            </a:pPr>
            <a:r>
              <a:rPr lang="en-US" sz="2400" b="0" i="0" u="none" strike="noStrike" cap="none">
                <a:solidFill>
                  <a:schemeClr val="dk1"/>
                </a:solidFill>
                <a:latin typeface="Tahoma"/>
                <a:ea typeface="Tahoma"/>
                <a:cs typeface="Tahoma"/>
                <a:sym typeface="Tahoma"/>
              </a:rPr>
              <a:t>motion estimation/compensation is used for the temporal encoder; motion estimation unit create motion vectors for each 16 x 16 block</a:t>
            </a:r>
            <a:endParaRPr/>
          </a:p>
          <a:p>
            <a:pPr marL="342900" marR="0" lvl="0" indent="-342900" algn="l" rtl="0">
              <a:lnSpc>
                <a:spcPct val="100000"/>
              </a:lnSpc>
              <a:spcBef>
                <a:spcPts val="480"/>
              </a:spcBef>
              <a:spcAft>
                <a:spcPts val="0"/>
              </a:spcAft>
              <a:buClr>
                <a:schemeClr val="folHlink"/>
              </a:buClr>
              <a:buSzPts val="1440"/>
              <a:buFont typeface="Noto Sans Symbols"/>
              <a:buChar char="■"/>
            </a:pPr>
            <a:r>
              <a:rPr lang="en-US" sz="2400" b="0" i="0" u="none" strike="noStrike" cap="none">
                <a:solidFill>
                  <a:schemeClr val="dk1"/>
                </a:solidFill>
                <a:latin typeface="Tahoma"/>
                <a:ea typeface="Tahoma"/>
                <a:cs typeface="Tahoma"/>
                <a:sym typeface="Tahoma"/>
              </a:rPr>
              <a:t>there are 3 types of frames:</a:t>
            </a:r>
            <a:endParaRPr/>
          </a:p>
          <a:p>
            <a:pPr marL="742950" marR="0" lvl="1" indent="-285750" algn="l" rtl="0">
              <a:lnSpc>
                <a:spcPct val="100000"/>
              </a:lnSpc>
              <a:spcBef>
                <a:spcPts val="400"/>
              </a:spcBef>
              <a:spcAft>
                <a:spcPts val="0"/>
              </a:spcAft>
              <a:buClr>
                <a:schemeClr val="hlink"/>
              </a:buClr>
              <a:buSzPts val="1100"/>
              <a:buFont typeface="Noto Sans Symbols"/>
              <a:buChar char="■"/>
            </a:pPr>
            <a:r>
              <a:rPr lang="en-US" sz="2000" b="0" i="0" u="none" strike="noStrike" cap="none">
                <a:solidFill>
                  <a:schemeClr val="dk1"/>
                </a:solidFill>
                <a:latin typeface="Tahoma"/>
                <a:ea typeface="Tahoma"/>
                <a:cs typeface="Tahoma"/>
                <a:sym typeface="Tahoma"/>
              </a:rPr>
              <a:t>I-frames : intracoded frames, key frames</a:t>
            </a:r>
            <a:endParaRPr/>
          </a:p>
          <a:p>
            <a:pPr marL="742950" marR="0" lvl="1" indent="-285750" algn="l" rtl="0">
              <a:lnSpc>
                <a:spcPct val="100000"/>
              </a:lnSpc>
              <a:spcBef>
                <a:spcPts val="400"/>
              </a:spcBef>
              <a:spcAft>
                <a:spcPts val="0"/>
              </a:spcAft>
              <a:buClr>
                <a:schemeClr val="hlink"/>
              </a:buClr>
              <a:buSzPts val="1100"/>
              <a:buFont typeface="Noto Sans Symbols"/>
              <a:buChar char="■"/>
            </a:pPr>
            <a:r>
              <a:rPr lang="en-US" sz="2000" b="0" i="0" u="none" strike="noStrike" cap="none">
                <a:solidFill>
                  <a:schemeClr val="dk1"/>
                </a:solidFill>
                <a:latin typeface="Tahoma"/>
                <a:ea typeface="Tahoma"/>
                <a:cs typeface="Tahoma"/>
                <a:sym typeface="Tahoma"/>
              </a:rPr>
              <a:t>P-frames: predicted frames</a:t>
            </a:r>
            <a:endParaRPr/>
          </a:p>
          <a:p>
            <a:pPr marL="742950" marR="0" lvl="1" indent="-285750" algn="l" rtl="0">
              <a:lnSpc>
                <a:spcPct val="100000"/>
              </a:lnSpc>
              <a:spcBef>
                <a:spcPts val="400"/>
              </a:spcBef>
              <a:spcAft>
                <a:spcPts val="0"/>
              </a:spcAft>
              <a:buClr>
                <a:schemeClr val="hlink"/>
              </a:buClr>
              <a:buSzPts val="1100"/>
              <a:buFont typeface="Noto Sans Symbols"/>
              <a:buChar char="■"/>
            </a:pPr>
            <a:r>
              <a:rPr lang="en-US" sz="2000" b="0" i="0" u="none" strike="noStrike" cap="none">
                <a:solidFill>
                  <a:schemeClr val="dk1"/>
                </a:solidFill>
                <a:latin typeface="Tahoma"/>
                <a:ea typeface="Tahoma"/>
                <a:cs typeface="Tahoma"/>
                <a:sym typeface="Tahoma"/>
              </a:rPr>
              <a:t>B-frames: bi-directional predicted frames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3"/>
        <p:cNvGrpSpPr/>
        <p:nvPr/>
      </p:nvGrpSpPr>
      <p:grpSpPr>
        <a:xfrm>
          <a:off x="0" y="0"/>
          <a:ext cx="0" cy="0"/>
          <a:chOff x="0" y="0"/>
          <a:chExt cx="0" cy="0"/>
        </a:xfrm>
      </p:grpSpPr>
      <p:sp>
        <p:nvSpPr>
          <p:cNvPr id="244" name="Google Shape;244;p42"/>
          <p:cNvSpPr txBox="1">
            <a:spLocks noGrp="1"/>
          </p:cNvSpPr>
          <p:nvPr>
            <p:ph type="title"/>
          </p:nvPr>
        </p:nvSpPr>
        <p:spPr>
          <a:xfrm>
            <a:off x="311700" y="593367"/>
            <a:ext cx="8520600" cy="7635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600"/>
              <a:buFont typeface="Tahoma"/>
              <a:buNone/>
            </a:pPr>
            <a:r>
              <a:rPr lang="en-US" sz="3600" b="0" i="0" u="none">
                <a:solidFill>
                  <a:schemeClr val="dk2"/>
                </a:solidFill>
                <a:latin typeface="Tahoma"/>
                <a:ea typeface="Tahoma"/>
                <a:cs typeface="Tahoma"/>
                <a:sym typeface="Tahoma"/>
              </a:rPr>
              <a:t>Macroblock encoding in B-frames</a:t>
            </a:r>
            <a:endParaRPr/>
          </a:p>
        </p:txBody>
      </p:sp>
      <p:sp>
        <p:nvSpPr>
          <p:cNvPr id="245" name="Google Shape;245;p42"/>
          <p:cNvSpPr txBox="1">
            <a:spLocks noGrp="1"/>
          </p:cNvSpPr>
          <p:nvPr>
            <p:ph type="body" idx="1"/>
          </p:nvPr>
        </p:nvSpPr>
        <p:spPr>
          <a:xfrm>
            <a:off x="914400" y="1752600"/>
            <a:ext cx="7848600" cy="1219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folHlink"/>
              </a:buClr>
              <a:buSzPts val="1440"/>
              <a:buFont typeface="Noto Sans Symbols"/>
              <a:buChar char="■"/>
            </a:pPr>
            <a:r>
              <a:rPr lang="en-US" sz="2400" b="0" i="0" u="none">
                <a:solidFill>
                  <a:schemeClr val="dk1"/>
                </a:solidFill>
                <a:latin typeface="Tahoma"/>
                <a:ea typeface="Tahoma"/>
                <a:cs typeface="Tahoma"/>
                <a:sym typeface="Tahoma"/>
              </a:rPr>
              <a:t>the macroblock encoding process in B-frames chooses the type of a macroblock using an algorithm like this:</a:t>
            </a:r>
            <a:endParaRPr/>
          </a:p>
          <a:p>
            <a:pPr marL="342900" marR="0" lvl="0" indent="-251459" algn="l" rtl="0">
              <a:lnSpc>
                <a:spcPct val="100000"/>
              </a:lnSpc>
              <a:spcBef>
                <a:spcPts val="480"/>
              </a:spcBef>
              <a:spcAft>
                <a:spcPts val="0"/>
              </a:spcAft>
              <a:buClr>
                <a:schemeClr val="folHlink"/>
              </a:buClr>
              <a:buSzPts val="1440"/>
              <a:buFont typeface="Noto Sans Symbols"/>
              <a:buNone/>
            </a:pPr>
            <a:endParaRPr sz="2400" b="0" i="0" u="none">
              <a:solidFill>
                <a:schemeClr val="dk1"/>
              </a:solidFill>
              <a:latin typeface="Tahoma"/>
              <a:ea typeface="Tahoma"/>
              <a:cs typeface="Tahoma"/>
              <a:sym typeface="Tahoma"/>
            </a:endParaRPr>
          </a:p>
        </p:txBody>
      </p:sp>
      <p:pic>
        <p:nvPicPr>
          <p:cNvPr id="246" name="Google Shape;246;p42"/>
          <p:cNvPicPr preferRelativeResize="0"/>
          <p:nvPr/>
        </p:nvPicPr>
        <p:blipFill rotWithShape="1">
          <a:blip r:embed="rId3">
            <a:alphaModFix/>
          </a:blip>
          <a:srcRect/>
          <a:stretch/>
        </p:blipFill>
        <p:spPr>
          <a:xfrm>
            <a:off x="2286000" y="3124200"/>
            <a:ext cx="4267200" cy="289718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0"/>
        <p:cNvGrpSpPr/>
        <p:nvPr/>
      </p:nvGrpSpPr>
      <p:grpSpPr>
        <a:xfrm>
          <a:off x="0" y="0"/>
          <a:ext cx="0" cy="0"/>
          <a:chOff x="0" y="0"/>
          <a:chExt cx="0" cy="0"/>
        </a:xfrm>
      </p:grpSpPr>
      <p:sp>
        <p:nvSpPr>
          <p:cNvPr id="251" name="Google Shape;251;p43"/>
          <p:cNvSpPr txBox="1">
            <a:spLocks noGrp="1"/>
          </p:cNvSpPr>
          <p:nvPr>
            <p:ph type="title"/>
          </p:nvPr>
        </p:nvSpPr>
        <p:spPr>
          <a:xfrm>
            <a:off x="311700" y="593367"/>
            <a:ext cx="8520600" cy="7635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600"/>
              <a:buFont typeface="Tahoma"/>
              <a:buNone/>
            </a:pPr>
            <a:r>
              <a:rPr lang="en-US" sz="3600" b="0" i="0" u="none">
                <a:solidFill>
                  <a:schemeClr val="dk2"/>
                </a:solidFill>
                <a:latin typeface="Tahoma"/>
                <a:ea typeface="Tahoma"/>
                <a:cs typeface="Tahoma"/>
                <a:sym typeface="Tahoma"/>
              </a:rPr>
              <a:t>MPEG-1 video bitstream syntax</a:t>
            </a:r>
            <a:endParaRPr/>
          </a:p>
        </p:txBody>
      </p:sp>
      <p:pic>
        <p:nvPicPr>
          <p:cNvPr id="252" name="Google Shape;252;p43"/>
          <p:cNvPicPr preferRelativeResize="0"/>
          <p:nvPr/>
        </p:nvPicPr>
        <p:blipFill rotWithShape="1">
          <a:blip r:embed="rId3">
            <a:alphaModFix/>
          </a:blip>
          <a:srcRect/>
          <a:stretch/>
        </p:blipFill>
        <p:spPr>
          <a:xfrm>
            <a:off x="381000" y="2438400"/>
            <a:ext cx="8191500" cy="362426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6"/>
        <p:cNvGrpSpPr/>
        <p:nvPr/>
      </p:nvGrpSpPr>
      <p:grpSpPr>
        <a:xfrm>
          <a:off x="0" y="0"/>
          <a:ext cx="0" cy="0"/>
          <a:chOff x="0" y="0"/>
          <a:chExt cx="0" cy="0"/>
        </a:xfrm>
      </p:grpSpPr>
      <p:sp>
        <p:nvSpPr>
          <p:cNvPr id="257" name="Google Shape;257;p44"/>
          <p:cNvSpPr txBox="1">
            <a:spLocks noGrp="1"/>
          </p:cNvSpPr>
          <p:nvPr>
            <p:ph type="title"/>
          </p:nvPr>
        </p:nvSpPr>
        <p:spPr>
          <a:xfrm>
            <a:off x="76200" y="76200"/>
            <a:ext cx="91440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200"/>
              <a:buFont typeface="Tahoma"/>
              <a:buNone/>
            </a:pPr>
            <a:r>
              <a:rPr lang="en-US" sz="3200" b="0" i="0" u="none">
                <a:solidFill>
                  <a:schemeClr val="dk2"/>
                </a:solidFill>
                <a:latin typeface="Tahoma"/>
                <a:ea typeface="Tahoma"/>
                <a:cs typeface="Tahoma"/>
                <a:sym typeface="Tahoma"/>
              </a:rPr>
              <a:t>MPEG-1 video bitstream syntax - detail</a:t>
            </a:r>
            <a:endParaRPr/>
          </a:p>
        </p:txBody>
      </p:sp>
      <p:pic>
        <p:nvPicPr>
          <p:cNvPr id="258" name="Google Shape;258;p44"/>
          <p:cNvPicPr preferRelativeResize="0"/>
          <p:nvPr/>
        </p:nvPicPr>
        <p:blipFill rotWithShape="1">
          <a:blip r:embed="rId3">
            <a:alphaModFix/>
          </a:blip>
          <a:srcRect/>
          <a:stretch/>
        </p:blipFill>
        <p:spPr>
          <a:xfrm>
            <a:off x="1371600" y="609600"/>
            <a:ext cx="5915025" cy="62579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2"/>
        <p:cNvGrpSpPr/>
        <p:nvPr/>
      </p:nvGrpSpPr>
      <p:grpSpPr>
        <a:xfrm>
          <a:off x="0" y="0"/>
          <a:ext cx="0" cy="0"/>
          <a:chOff x="0" y="0"/>
          <a:chExt cx="0" cy="0"/>
        </a:xfrm>
      </p:grpSpPr>
      <p:sp>
        <p:nvSpPr>
          <p:cNvPr id="263" name="Google Shape;263;p45"/>
          <p:cNvSpPr txBox="1">
            <a:spLocks noGrp="1"/>
          </p:cNvSpPr>
          <p:nvPr>
            <p:ph type="title"/>
          </p:nvPr>
        </p:nvSpPr>
        <p:spPr>
          <a:xfrm>
            <a:off x="311700" y="593367"/>
            <a:ext cx="8520600" cy="7635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600"/>
              <a:buFont typeface="Tahoma"/>
              <a:buNone/>
            </a:pPr>
            <a:r>
              <a:rPr lang="en-US" sz="3600" b="0" i="0" u="none">
                <a:solidFill>
                  <a:schemeClr val="dk2"/>
                </a:solidFill>
                <a:latin typeface="Tahoma"/>
                <a:ea typeface="Tahoma"/>
                <a:cs typeface="Tahoma"/>
                <a:sym typeface="Tahoma"/>
              </a:rPr>
              <a:t>MPEG-1 video bitstream syntax structures</a:t>
            </a:r>
            <a:endParaRPr/>
          </a:p>
        </p:txBody>
      </p:sp>
      <p:sp>
        <p:nvSpPr>
          <p:cNvPr id="264" name="Google Shape;264;p45"/>
          <p:cNvSpPr txBox="1">
            <a:spLocks noGrp="1"/>
          </p:cNvSpPr>
          <p:nvPr>
            <p:ph type="body" idx="1"/>
          </p:nvPr>
        </p:nvSpPr>
        <p:spPr>
          <a:xfrm>
            <a:off x="914400" y="1752600"/>
            <a:ext cx="8229600" cy="5334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folHlink"/>
              </a:buClr>
              <a:buSzPts val="1440"/>
              <a:buFont typeface="Noto Sans Symbols"/>
              <a:buChar char="■"/>
            </a:pPr>
            <a:r>
              <a:rPr lang="en-US" sz="2400" b="0" i="0" u="sng">
                <a:solidFill>
                  <a:schemeClr val="dk1"/>
                </a:solidFill>
                <a:latin typeface="Tahoma"/>
                <a:ea typeface="Tahoma"/>
                <a:cs typeface="Tahoma"/>
                <a:sym typeface="Tahoma"/>
              </a:rPr>
              <a:t>video sequence layer header</a:t>
            </a:r>
            <a:r>
              <a:rPr lang="en-US" sz="2400" b="0" i="0" u="none">
                <a:solidFill>
                  <a:schemeClr val="dk1"/>
                </a:solidFill>
                <a:latin typeface="Tahoma"/>
                <a:ea typeface="Tahoma"/>
                <a:cs typeface="Tahoma"/>
                <a:sym typeface="Tahoma"/>
              </a:rPr>
              <a:t> contains: </a:t>
            </a:r>
            <a:r>
              <a:rPr lang="en-US" sz="1800" b="0" i="0" u="none">
                <a:solidFill>
                  <a:schemeClr val="dk1"/>
                </a:solidFill>
                <a:latin typeface="Tahoma"/>
                <a:ea typeface="Tahoma"/>
                <a:cs typeface="Tahoma"/>
                <a:sym typeface="Tahoma"/>
              </a:rPr>
              <a:t>the picture size (horizontal and vertical), pel aspect ratio, picture rate, bit rate, minimum decoder buffer size, constraint parameters flag, control for loading 64-bit values for intra and nonintra quantization tables and user data</a:t>
            </a:r>
            <a:endParaRPr sz="2400" b="0" i="0" u="none">
              <a:solidFill>
                <a:schemeClr val="dk1"/>
              </a:solidFill>
              <a:latin typeface="Tahoma"/>
              <a:ea typeface="Tahoma"/>
              <a:cs typeface="Tahoma"/>
              <a:sym typeface="Tahoma"/>
            </a:endParaRPr>
          </a:p>
          <a:p>
            <a:pPr marL="342900" marR="0" lvl="0" indent="-342900" algn="l" rtl="0">
              <a:lnSpc>
                <a:spcPct val="90000"/>
              </a:lnSpc>
              <a:spcBef>
                <a:spcPts val="480"/>
              </a:spcBef>
              <a:spcAft>
                <a:spcPts val="0"/>
              </a:spcAft>
              <a:buClr>
                <a:schemeClr val="folHlink"/>
              </a:buClr>
              <a:buSzPts val="1440"/>
              <a:buFont typeface="Noto Sans Symbols"/>
              <a:buChar char="■"/>
            </a:pPr>
            <a:r>
              <a:rPr lang="en-US" sz="2400" b="0" i="0" u="sng">
                <a:solidFill>
                  <a:schemeClr val="dk1"/>
                </a:solidFill>
                <a:latin typeface="Tahoma"/>
                <a:ea typeface="Tahoma"/>
                <a:cs typeface="Tahoma"/>
                <a:sym typeface="Tahoma"/>
              </a:rPr>
              <a:t>GOP layer header</a:t>
            </a:r>
            <a:r>
              <a:rPr lang="en-US" sz="2400" b="0" i="0" u="none">
                <a:solidFill>
                  <a:schemeClr val="dk1"/>
                </a:solidFill>
                <a:latin typeface="Tahoma"/>
                <a:ea typeface="Tahoma"/>
                <a:cs typeface="Tahoma"/>
                <a:sym typeface="Tahoma"/>
              </a:rPr>
              <a:t> contains: </a:t>
            </a:r>
            <a:r>
              <a:rPr lang="en-US" sz="1800" b="0" i="0" u="none">
                <a:solidFill>
                  <a:schemeClr val="dk1"/>
                </a:solidFill>
                <a:latin typeface="Tahoma"/>
                <a:ea typeface="Tahoma"/>
                <a:cs typeface="Tahoma"/>
                <a:sym typeface="Tahoma"/>
              </a:rPr>
              <a:t>the time interval from the start of the video sequence, the closed GOP flag (decoder needs frames from previous GOP or not?), broken link flag and user data</a:t>
            </a:r>
            <a:endParaRPr/>
          </a:p>
          <a:p>
            <a:pPr marL="342900" marR="0" lvl="0" indent="-342900" algn="l" rtl="0">
              <a:lnSpc>
                <a:spcPct val="90000"/>
              </a:lnSpc>
              <a:spcBef>
                <a:spcPts val="480"/>
              </a:spcBef>
              <a:spcAft>
                <a:spcPts val="0"/>
              </a:spcAft>
              <a:buClr>
                <a:schemeClr val="folHlink"/>
              </a:buClr>
              <a:buSzPts val="1440"/>
              <a:buFont typeface="Noto Sans Symbols"/>
              <a:buChar char="■"/>
            </a:pPr>
            <a:r>
              <a:rPr lang="en-US" sz="2400" b="0" i="0" u="sng">
                <a:solidFill>
                  <a:schemeClr val="dk1"/>
                </a:solidFill>
                <a:latin typeface="Tahoma"/>
                <a:ea typeface="Tahoma"/>
                <a:cs typeface="Tahoma"/>
                <a:sym typeface="Tahoma"/>
              </a:rPr>
              <a:t>picture layer header</a:t>
            </a:r>
            <a:r>
              <a:rPr lang="en-US" sz="2400" b="0" i="0" u="none">
                <a:solidFill>
                  <a:schemeClr val="dk1"/>
                </a:solidFill>
                <a:latin typeface="Tahoma"/>
                <a:ea typeface="Tahoma"/>
                <a:cs typeface="Tahoma"/>
                <a:sym typeface="Tahoma"/>
              </a:rPr>
              <a:t> contains: </a:t>
            </a:r>
            <a:r>
              <a:rPr lang="en-US" sz="1800" b="0" i="0" u="none">
                <a:solidFill>
                  <a:schemeClr val="dk1"/>
                </a:solidFill>
                <a:latin typeface="Tahoma"/>
                <a:ea typeface="Tahoma"/>
                <a:cs typeface="Tahoma"/>
                <a:sym typeface="Tahoma"/>
              </a:rPr>
              <a:t>the temporal reference of the picture, picture type (I,P,B,D), decoder buffer initial occupancy, forward motion vector resolution and range for P- and B-frames, backward motion vector resolution and range for B-frames and user data</a:t>
            </a:r>
            <a:endParaRPr/>
          </a:p>
          <a:p>
            <a:pPr marL="342900" marR="0" lvl="0" indent="-342900" algn="l" rtl="0">
              <a:lnSpc>
                <a:spcPct val="90000"/>
              </a:lnSpc>
              <a:spcBef>
                <a:spcPts val="480"/>
              </a:spcBef>
              <a:spcAft>
                <a:spcPts val="0"/>
              </a:spcAft>
              <a:buClr>
                <a:schemeClr val="folHlink"/>
              </a:buClr>
              <a:buSzPts val="1440"/>
              <a:buFont typeface="Noto Sans Symbols"/>
              <a:buChar char="■"/>
            </a:pPr>
            <a:r>
              <a:rPr lang="en-US" sz="2400" b="0" i="0" u="sng">
                <a:solidFill>
                  <a:schemeClr val="dk1"/>
                </a:solidFill>
                <a:latin typeface="Tahoma"/>
                <a:ea typeface="Tahoma"/>
                <a:cs typeface="Tahoma"/>
                <a:sym typeface="Tahoma"/>
              </a:rPr>
              <a:t>slice layer header</a:t>
            </a:r>
            <a:r>
              <a:rPr lang="en-US" sz="2400" b="0" i="0" u="none">
                <a:solidFill>
                  <a:schemeClr val="dk1"/>
                </a:solidFill>
                <a:latin typeface="Tahoma"/>
                <a:ea typeface="Tahoma"/>
                <a:cs typeface="Tahoma"/>
                <a:sym typeface="Tahoma"/>
              </a:rPr>
              <a:t> contains: </a:t>
            </a:r>
            <a:r>
              <a:rPr lang="en-US" sz="1800" b="0" i="0" u="none">
                <a:solidFill>
                  <a:schemeClr val="dk1"/>
                </a:solidFill>
                <a:latin typeface="Tahoma"/>
                <a:ea typeface="Tahoma"/>
                <a:cs typeface="Tahoma"/>
                <a:sym typeface="Tahoma"/>
              </a:rPr>
              <a:t>vertical position where the slice starts and the quantizer scale for this slice</a:t>
            </a:r>
            <a:endParaRPr/>
          </a:p>
          <a:p>
            <a:pPr marL="342900" marR="0" lvl="0" indent="-342900" algn="l" rtl="0">
              <a:lnSpc>
                <a:spcPct val="90000"/>
              </a:lnSpc>
              <a:spcBef>
                <a:spcPts val="480"/>
              </a:spcBef>
              <a:spcAft>
                <a:spcPts val="0"/>
              </a:spcAft>
              <a:buClr>
                <a:schemeClr val="folHlink"/>
              </a:buClr>
              <a:buSzPts val="1440"/>
              <a:buFont typeface="Noto Sans Symbols"/>
              <a:buChar char="■"/>
            </a:pPr>
            <a:r>
              <a:rPr lang="en-US" sz="2400" b="0" i="0" u="sng">
                <a:solidFill>
                  <a:schemeClr val="dk1"/>
                </a:solidFill>
                <a:latin typeface="Tahoma"/>
                <a:ea typeface="Tahoma"/>
                <a:cs typeface="Tahoma"/>
                <a:sym typeface="Tahoma"/>
              </a:rPr>
              <a:t>macroblock layer header</a:t>
            </a:r>
            <a:r>
              <a:rPr lang="en-US" sz="2400" b="0" i="0" u="none">
                <a:solidFill>
                  <a:schemeClr val="dk1"/>
                </a:solidFill>
                <a:latin typeface="Tahoma"/>
                <a:ea typeface="Tahoma"/>
                <a:cs typeface="Tahoma"/>
                <a:sym typeface="Tahoma"/>
              </a:rPr>
              <a:t> contains: </a:t>
            </a:r>
            <a:r>
              <a:rPr lang="en-US" sz="1800" b="0" i="0" u="none">
                <a:solidFill>
                  <a:schemeClr val="dk1"/>
                </a:solidFill>
                <a:latin typeface="Tahoma"/>
                <a:ea typeface="Tahoma"/>
                <a:cs typeface="Tahoma"/>
                <a:sym typeface="Tahoma"/>
              </a:rPr>
              <a:t>optional stuffing bits, macroblock address increment, macroblock type, quantizer scale, motion vector, coded block pattern</a:t>
            </a:r>
            <a:endParaRPr/>
          </a:p>
          <a:p>
            <a:pPr marL="342900" marR="0" lvl="0" indent="-342900" algn="l" rtl="0">
              <a:lnSpc>
                <a:spcPct val="90000"/>
              </a:lnSpc>
              <a:spcBef>
                <a:spcPts val="480"/>
              </a:spcBef>
              <a:spcAft>
                <a:spcPts val="0"/>
              </a:spcAft>
              <a:buClr>
                <a:schemeClr val="folHlink"/>
              </a:buClr>
              <a:buSzPts val="1440"/>
              <a:buFont typeface="Noto Sans Symbols"/>
              <a:buChar char="■"/>
            </a:pPr>
            <a:r>
              <a:rPr lang="en-US" sz="2400" b="0" i="0" u="none">
                <a:solidFill>
                  <a:schemeClr val="dk1"/>
                </a:solidFill>
                <a:latin typeface="Tahoma"/>
                <a:ea typeface="Tahoma"/>
                <a:cs typeface="Tahoma"/>
                <a:sym typeface="Tahoma"/>
              </a:rPr>
              <a:t>a </a:t>
            </a:r>
            <a:r>
              <a:rPr lang="en-US" sz="2400" b="0" i="0" u="sng">
                <a:solidFill>
                  <a:schemeClr val="dk1"/>
                </a:solidFill>
                <a:latin typeface="Tahoma"/>
                <a:ea typeface="Tahoma"/>
                <a:cs typeface="Tahoma"/>
                <a:sym typeface="Tahoma"/>
              </a:rPr>
              <a:t>block</a:t>
            </a:r>
            <a:r>
              <a:rPr lang="en-US" sz="2400" b="0" i="0" u="none">
                <a:solidFill>
                  <a:schemeClr val="dk1"/>
                </a:solidFill>
                <a:latin typeface="Tahoma"/>
                <a:ea typeface="Tahoma"/>
                <a:cs typeface="Tahoma"/>
                <a:sym typeface="Tahoma"/>
              </a:rPr>
              <a:t> contains </a:t>
            </a:r>
            <a:r>
              <a:rPr lang="en-US" sz="1800" b="0" i="0" u="none">
                <a:solidFill>
                  <a:schemeClr val="dk1"/>
                </a:solidFill>
                <a:latin typeface="Tahoma"/>
                <a:ea typeface="Tahoma"/>
                <a:cs typeface="Tahoma"/>
                <a:sym typeface="Tahoma"/>
              </a:rPr>
              <a:t>8x8 coded DCT coefficients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8"/>
        <p:cNvGrpSpPr/>
        <p:nvPr/>
      </p:nvGrpSpPr>
      <p:grpSpPr>
        <a:xfrm>
          <a:off x="0" y="0"/>
          <a:ext cx="0" cy="0"/>
          <a:chOff x="0" y="0"/>
          <a:chExt cx="0" cy="0"/>
        </a:xfrm>
      </p:grpSpPr>
      <p:sp>
        <p:nvSpPr>
          <p:cNvPr id="269" name="Google Shape;269;p46"/>
          <p:cNvSpPr txBox="1">
            <a:spLocks noGrp="1"/>
          </p:cNvSpPr>
          <p:nvPr>
            <p:ph type="title"/>
          </p:nvPr>
        </p:nvSpPr>
        <p:spPr>
          <a:xfrm>
            <a:off x="311700" y="593367"/>
            <a:ext cx="8520600" cy="7635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600"/>
              <a:buFont typeface="Tahoma"/>
              <a:buNone/>
            </a:pPr>
            <a:r>
              <a:rPr lang="en-US" sz="3600" b="0" i="0" u="none">
                <a:solidFill>
                  <a:schemeClr val="dk2"/>
                </a:solidFill>
                <a:latin typeface="Tahoma"/>
                <a:ea typeface="Tahoma"/>
                <a:cs typeface="Tahoma"/>
                <a:sym typeface="Tahoma"/>
              </a:rPr>
              <a:t>MPEG-1 Layer III Audio (.mp3)</a:t>
            </a:r>
            <a:endParaRPr/>
          </a:p>
        </p:txBody>
      </p:sp>
      <p:sp>
        <p:nvSpPr>
          <p:cNvPr id="270" name="Google Shape;270;p46"/>
          <p:cNvSpPr txBox="1">
            <a:spLocks noGrp="1"/>
          </p:cNvSpPr>
          <p:nvPr>
            <p:ph type="body" idx="1"/>
          </p:nvPr>
        </p:nvSpPr>
        <p:spPr>
          <a:xfrm>
            <a:off x="311700" y="1536633"/>
            <a:ext cx="8520600" cy="4555200"/>
          </a:xfrm>
          <a:prstGeom prst="rect">
            <a:avLst/>
          </a:prstGeom>
          <a:noFill/>
          <a:ln>
            <a:noFill/>
          </a:ln>
        </p:spPr>
        <p:txBody>
          <a:bodyPr spcFirstLastPara="1" wrap="square" lIns="91425" tIns="45700" rIns="91425" bIns="45700" anchor="t" anchorCtr="0">
            <a:noAutofit/>
          </a:bodyPr>
          <a:lstStyle/>
          <a:p>
            <a:pPr marL="342900" marR="0" lvl="0" indent="-220980" algn="l" rtl="0">
              <a:lnSpc>
                <a:spcPct val="100000"/>
              </a:lnSpc>
              <a:spcBef>
                <a:spcPts val="0"/>
              </a:spcBef>
              <a:spcAft>
                <a:spcPts val="0"/>
              </a:spcAft>
              <a:buClr>
                <a:schemeClr val="folHlink"/>
              </a:buClr>
              <a:buSzPts val="1920"/>
              <a:buFont typeface="Noto Sans Symbols"/>
              <a:buNone/>
            </a:pPr>
            <a:endParaRPr sz="3200" b="0" i="0" u="none">
              <a:solidFill>
                <a:schemeClr val="dk1"/>
              </a:solidFill>
              <a:latin typeface="Tahoma"/>
              <a:ea typeface="Tahoma"/>
              <a:cs typeface="Tahoma"/>
              <a:sym typeface="Tahom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4"/>
        <p:cNvGrpSpPr/>
        <p:nvPr/>
      </p:nvGrpSpPr>
      <p:grpSpPr>
        <a:xfrm>
          <a:off x="0" y="0"/>
          <a:ext cx="0" cy="0"/>
          <a:chOff x="0" y="0"/>
          <a:chExt cx="0" cy="0"/>
        </a:xfrm>
      </p:grpSpPr>
      <p:sp>
        <p:nvSpPr>
          <p:cNvPr id="275" name="Google Shape;275;p47"/>
          <p:cNvSpPr txBox="1">
            <a:spLocks noGrp="1"/>
          </p:cNvSpPr>
          <p:nvPr>
            <p:ph type="title"/>
          </p:nvPr>
        </p:nvSpPr>
        <p:spPr>
          <a:xfrm>
            <a:off x="311700" y="593367"/>
            <a:ext cx="8520600" cy="7635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4400"/>
              <a:buFont typeface="Tahoma"/>
              <a:buNone/>
            </a:pPr>
            <a:r>
              <a:rPr lang="en-US" sz="4400" b="0" i="0" u="none">
                <a:solidFill>
                  <a:schemeClr val="dk2"/>
                </a:solidFill>
                <a:latin typeface="Tahoma"/>
                <a:ea typeface="Tahoma"/>
                <a:cs typeface="Tahoma"/>
                <a:sym typeface="Tahoma"/>
              </a:rPr>
              <a:t>MPEG-2</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9"/>
        <p:cNvGrpSpPr/>
        <p:nvPr/>
      </p:nvGrpSpPr>
      <p:grpSpPr>
        <a:xfrm>
          <a:off x="0" y="0"/>
          <a:ext cx="0" cy="0"/>
          <a:chOff x="0" y="0"/>
          <a:chExt cx="0" cy="0"/>
        </a:xfrm>
      </p:grpSpPr>
      <p:sp>
        <p:nvSpPr>
          <p:cNvPr id="280" name="Google Shape;280;p48"/>
          <p:cNvSpPr txBox="1">
            <a:spLocks noGrp="1"/>
          </p:cNvSpPr>
          <p:nvPr>
            <p:ph type="title"/>
          </p:nvPr>
        </p:nvSpPr>
        <p:spPr>
          <a:xfrm>
            <a:off x="311700" y="593367"/>
            <a:ext cx="8520600" cy="7635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600"/>
              <a:buFont typeface="Tahoma"/>
              <a:buNone/>
            </a:pPr>
            <a:r>
              <a:rPr lang="en-US" sz="3600" b="0" i="0" u="none">
                <a:solidFill>
                  <a:schemeClr val="dk2"/>
                </a:solidFill>
                <a:latin typeface="Tahoma"/>
                <a:ea typeface="Tahoma"/>
                <a:cs typeface="Tahoma"/>
                <a:sym typeface="Tahoma"/>
              </a:rPr>
              <a:t>Need for MPEG-2</a:t>
            </a:r>
            <a:endParaRPr/>
          </a:p>
        </p:txBody>
      </p:sp>
      <p:sp>
        <p:nvSpPr>
          <p:cNvPr id="281" name="Google Shape;281;p48"/>
          <p:cNvSpPr txBox="1">
            <a:spLocks noGrp="1"/>
          </p:cNvSpPr>
          <p:nvPr>
            <p:ph type="body" idx="1"/>
          </p:nvPr>
        </p:nvSpPr>
        <p:spPr>
          <a:xfrm>
            <a:off x="914400" y="1752600"/>
            <a:ext cx="8229600" cy="5105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folHlink"/>
              </a:buClr>
              <a:buSzPts val="1440"/>
              <a:buFont typeface="Noto Sans Symbols"/>
              <a:buChar char="■"/>
            </a:pPr>
            <a:r>
              <a:rPr lang="en-US" sz="2400" b="0" i="0" u="none">
                <a:solidFill>
                  <a:schemeClr val="dk1"/>
                </a:solidFill>
                <a:latin typeface="Tahoma"/>
                <a:ea typeface="Tahoma"/>
                <a:cs typeface="Tahoma"/>
                <a:sym typeface="Tahoma"/>
              </a:rPr>
              <a:t>MPEG-1 allowed rates of 1.5 Mbps at SIF resolution and higher resolution coding standards were needed for direct video broadcasting and storage on DVB, DVD</a:t>
            </a:r>
            <a:endParaRPr/>
          </a:p>
          <a:p>
            <a:pPr marL="342900" marR="0" lvl="0" indent="-342900" algn="l" rtl="0">
              <a:lnSpc>
                <a:spcPct val="100000"/>
              </a:lnSpc>
              <a:spcBef>
                <a:spcPts val="480"/>
              </a:spcBef>
              <a:spcAft>
                <a:spcPts val="0"/>
              </a:spcAft>
              <a:buClr>
                <a:schemeClr val="folHlink"/>
              </a:buClr>
              <a:buSzPts val="1440"/>
              <a:buFont typeface="Noto Sans Symbols"/>
              <a:buChar char="■"/>
            </a:pPr>
            <a:r>
              <a:rPr lang="en-US" sz="2400" b="0" i="0" u="none">
                <a:solidFill>
                  <a:schemeClr val="dk1"/>
                </a:solidFill>
                <a:latin typeface="Tahoma"/>
                <a:ea typeface="Tahoma"/>
                <a:cs typeface="Tahoma"/>
                <a:sym typeface="Tahoma"/>
              </a:rPr>
              <a:t>MPEG-1 allowed encoding only of progressive scan sources, not interlaced scan sources</a:t>
            </a:r>
            <a:endParaRPr/>
          </a:p>
          <a:p>
            <a:pPr marL="342900" marR="0" lvl="0" indent="-342900" algn="l" rtl="0">
              <a:lnSpc>
                <a:spcPct val="100000"/>
              </a:lnSpc>
              <a:spcBef>
                <a:spcPts val="480"/>
              </a:spcBef>
              <a:spcAft>
                <a:spcPts val="0"/>
              </a:spcAft>
              <a:buClr>
                <a:schemeClr val="folHlink"/>
              </a:buClr>
              <a:buSzPts val="1440"/>
              <a:buFont typeface="Noto Sans Symbols"/>
              <a:buChar char="■"/>
            </a:pPr>
            <a:r>
              <a:rPr lang="en-US" sz="2400" b="0" i="0" u="none">
                <a:solidFill>
                  <a:schemeClr val="dk1"/>
                </a:solidFill>
                <a:latin typeface="Tahoma"/>
                <a:ea typeface="Tahoma"/>
                <a:cs typeface="Tahoma"/>
                <a:sym typeface="Tahoma"/>
              </a:rPr>
              <a:t>MPEG-1 provides limited error concealment for noisy channels</a:t>
            </a:r>
            <a:endParaRPr/>
          </a:p>
          <a:p>
            <a:pPr marL="342900" marR="0" lvl="0" indent="-342900" algn="l" rtl="0">
              <a:lnSpc>
                <a:spcPct val="100000"/>
              </a:lnSpc>
              <a:spcBef>
                <a:spcPts val="480"/>
              </a:spcBef>
              <a:spcAft>
                <a:spcPts val="0"/>
              </a:spcAft>
              <a:buClr>
                <a:schemeClr val="folHlink"/>
              </a:buClr>
              <a:buSzPts val="1440"/>
              <a:buFont typeface="Noto Sans Symbols"/>
              <a:buChar char="■"/>
            </a:pPr>
            <a:r>
              <a:rPr lang="en-US" sz="2400" b="0" i="0" u="none">
                <a:solidFill>
                  <a:schemeClr val="dk1"/>
                </a:solidFill>
                <a:latin typeface="Tahoma"/>
                <a:ea typeface="Tahoma"/>
                <a:cs typeface="Tahoma"/>
                <a:sym typeface="Tahoma"/>
              </a:rPr>
              <a:t>a more flexible choice of formats, resolutions and bitrates was needed</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5"/>
        <p:cNvGrpSpPr/>
        <p:nvPr/>
      </p:nvGrpSpPr>
      <p:grpSpPr>
        <a:xfrm>
          <a:off x="0" y="0"/>
          <a:ext cx="0" cy="0"/>
          <a:chOff x="0" y="0"/>
          <a:chExt cx="0" cy="0"/>
        </a:xfrm>
      </p:grpSpPr>
      <p:sp>
        <p:nvSpPr>
          <p:cNvPr id="286" name="Google Shape;286;p49"/>
          <p:cNvSpPr txBox="1">
            <a:spLocks noGrp="1"/>
          </p:cNvSpPr>
          <p:nvPr>
            <p:ph type="title"/>
          </p:nvPr>
        </p:nvSpPr>
        <p:spPr>
          <a:xfrm>
            <a:off x="311700" y="593367"/>
            <a:ext cx="8520600" cy="7635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600"/>
              <a:buFont typeface="Tahoma"/>
              <a:buNone/>
            </a:pPr>
            <a:r>
              <a:rPr lang="en-US" sz="3600" b="0" i="0" u="none">
                <a:solidFill>
                  <a:schemeClr val="dk2"/>
                </a:solidFill>
                <a:latin typeface="Tahoma"/>
                <a:ea typeface="Tahoma"/>
                <a:cs typeface="Tahoma"/>
                <a:sym typeface="Tahoma"/>
              </a:rPr>
              <a:t>MPEG-2</a:t>
            </a:r>
            <a:endParaRPr/>
          </a:p>
        </p:txBody>
      </p:sp>
      <p:sp>
        <p:nvSpPr>
          <p:cNvPr id="287" name="Google Shape;287;p49"/>
          <p:cNvSpPr txBox="1">
            <a:spLocks noGrp="1"/>
          </p:cNvSpPr>
          <p:nvPr>
            <p:ph type="body" idx="1"/>
          </p:nvPr>
        </p:nvSpPr>
        <p:spPr>
          <a:xfrm>
            <a:off x="762000" y="1752600"/>
            <a:ext cx="8382000" cy="5105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folHlink"/>
              </a:buClr>
              <a:buSzPts val="1200"/>
              <a:buFont typeface="Noto Sans Symbols"/>
              <a:buChar char="■"/>
            </a:pPr>
            <a:r>
              <a:rPr lang="en-US" sz="2000" b="0" i="0" u="none">
                <a:solidFill>
                  <a:schemeClr val="dk1"/>
                </a:solidFill>
                <a:latin typeface="Tahoma"/>
                <a:ea typeface="Tahoma"/>
                <a:cs typeface="Tahoma"/>
                <a:sym typeface="Tahoma"/>
              </a:rPr>
              <a:t>MPEG-2 was designed mainly for storage (DVD, DVB) and transmission on noisy channels (direct terrestrial or satellite TV broadcast)</a:t>
            </a:r>
            <a:endParaRPr/>
          </a:p>
          <a:p>
            <a:pPr marL="342900" marR="0" lvl="0" indent="-342900" algn="l" rtl="0">
              <a:lnSpc>
                <a:spcPct val="100000"/>
              </a:lnSpc>
              <a:spcBef>
                <a:spcPts val="400"/>
              </a:spcBef>
              <a:spcAft>
                <a:spcPts val="0"/>
              </a:spcAft>
              <a:buClr>
                <a:schemeClr val="folHlink"/>
              </a:buClr>
              <a:buSzPts val="1200"/>
              <a:buFont typeface="Noto Sans Symbols"/>
              <a:buChar char="■"/>
            </a:pPr>
            <a:r>
              <a:rPr lang="en-US" sz="2000" b="0" i="0" u="none">
                <a:solidFill>
                  <a:schemeClr val="dk1"/>
                </a:solidFill>
                <a:latin typeface="Tahoma"/>
                <a:ea typeface="Tahoma"/>
                <a:cs typeface="Tahoma"/>
                <a:sym typeface="Tahoma"/>
              </a:rPr>
              <a:t>MPEG-2 standards were published as ISO/IEC 13818</a:t>
            </a:r>
            <a:endParaRPr/>
          </a:p>
          <a:p>
            <a:pPr marL="342900" marR="0" lvl="0" indent="-342900" algn="l" rtl="0">
              <a:lnSpc>
                <a:spcPct val="100000"/>
              </a:lnSpc>
              <a:spcBef>
                <a:spcPts val="400"/>
              </a:spcBef>
              <a:spcAft>
                <a:spcPts val="0"/>
              </a:spcAft>
              <a:buClr>
                <a:schemeClr val="folHlink"/>
              </a:buClr>
              <a:buSzPts val="1200"/>
              <a:buFont typeface="Noto Sans Symbols"/>
              <a:buChar char="■"/>
            </a:pPr>
            <a:r>
              <a:rPr lang="en-US" sz="2000" b="0" i="0" u="none">
                <a:solidFill>
                  <a:schemeClr val="dk1"/>
                </a:solidFill>
                <a:latin typeface="Tahoma"/>
                <a:ea typeface="Tahoma"/>
                <a:cs typeface="Tahoma"/>
                <a:sym typeface="Tahoma"/>
              </a:rPr>
              <a:t>like MPEG-1, the MPEG-2 standard only specifies the syntax of the bit stream and the semantics/operation of the decoding process and leaves out the design of the encoder and decoder (to stimulate competition and industry product differentiation) although it provides a reference implementation</a:t>
            </a:r>
            <a:endParaRPr/>
          </a:p>
          <a:p>
            <a:pPr marL="342900" marR="0" lvl="0" indent="-342900" algn="l" rtl="0">
              <a:lnSpc>
                <a:spcPct val="100000"/>
              </a:lnSpc>
              <a:spcBef>
                <a:spcPts val="400"/>
              </a:spcBef>
              <a:spcAft>
                <a:spcPts val="0"/>
              </a:spcAft>
              <a:buClr>
                <a:schemeClr val="folHlink"/>
              </a:buClr>
              <a:buSzPts val="1200"/>
              <a:buFont typeface="Noto Sans Symbols"/>
              <a:buChar char="■"/>
            </a:pPr>
            <a:r>
              <a:rPr lang="en-US" sz="2000" b="0" i="0" u="none">
                <a:solidFill>
                  <a:schemeClr val="dk1"/>
                </a:solidFill>
                <a:latin typeface="Tahoma"/>
                <a:ea typeface="Tahoma"/>
                <a:cs typeface="Tahoma"/>
                <a:sym typeface="Tahoma"/>
              </a:rPr>
              <a:t>developed between 1991-1993</a:t>
            </a:r>
            <a:endParaRPr/>
          </a:p>
          <a:p>
            <a:pPr marL="342900" marR="0" lvl="0" indent="-342900" algn="l" rtl="0">
              <a:lnSpc>
                <a:spcPct val="100000"/>
              </a:lnSpc>
              <a:spcBef>
                <a:spcPts val="400"/>
              </a:spcBef>
              <a:spcAft>
                <a:spcPts val="0"/>
              </a:spcAft>
              <a:buClr>
                <a:schemeClr val="folHlink"/>
              </a:buClr>
              <a:buSzPts val="1200"/>
              <a:buFont typeface="Noto Sans Symbols"/>
              <a:buChar char="■"/>
            </a:pPr>
            <a:r>
              <a:rPr lang="en-US" sz="2000" b="0" i="0" u="none">
                <a:solidFill>
                  <a:schemeClr val="dk1"/>
                </a:solidFill>
                <a:latin typeface="Tahoma"/>
                <a:ea typeface="Tahoma"/>
                <a:cs typeface="Tahoma"/>
                <a:sym typeface="Tahoma"/>
              </a:rPr>
              <a:t>parts of MPEG-2 reached International Standard in 1994, 1996, 1997, 1999</a:t>
            </a:r>
            <a:endParaRPr/>
          </a:p>
          <a:p>
            <a:pPr marL="342900" marR="0" lvl="0" indent="-342900" algn="l" rtl="0">
              <a:lnSpc>
                <a:spcPct val="100000"/>
              </a:lnSpc>
              <a:spcBef>
                <a:spcPts val="400"/>
              </a:spcBef>
              <a:spcAft>
                <a:spcPts val="0"/>
              </a:spcAft>
              <a:buClr>
                <a:schemeClr val="folHlink"/>
              </a:buClr>
              <a:buSzPts val="1200"/>
              <a:buFont typeface="Noto Sans Symbols"/>
              <a:buChar char="■"/>
            </a:pPr>
            <a:r>
              <a:rPr lang="en-US" sz="2000" b="0" i="0" u="none">
                <a:solidFill>
                  <a:schemeClr val="dk1"/>
                </a:solidFill>
                <a:latin typeface="Tahoma"/>
                <a:ea typeface="Tahoma"/>
                <a:cs typeface="Tahoma"/>
                <a:sym typeface="Tahoma"/>
              </a:rPr>
              <a:t>MPEG-3 was originally intended for HDTV at higher bitrates, but was merged with MPEG-2</a:t>
            </a:r>
            <a:endParaRPr/>
          </a:p>
          <a:p>
            <a:pPr marL="342900" marR="0" lvl="0" indent="-266700" algn="l" rtl="0">
              <a:lnSpc>
                <a:spcPct val="100000"/>
              </a:lnSpc>
              <a:spcBef>
                <a:spcPts val="400"/>
              </a:spcBef>
              <a:spcAft>
                <a:spcPts val="0"/>
              </a:spcAft>
              <a:buClr>
                <a:schemeClr val="folHlink"/>
              </a:buClr>
              <a:buSzPts val="1200"/>
              <a:buFont typeface="Noto Sans Symbols"/>
              <a:buNone/>
            </a:pPr>
            <a:endParaRPr sz="2000" b="0" i="0" u="none">
              <a:solidFill>
                <a:schemeClr val="dk1"/>
              </a:solidFill>
              <a:latin typeface="Tahoma"/>
              <a:ea typeface="Tahoma"/>
              <a:cs typeface="Tahoma"/>
              <a:sym typeface="Tahoma"/>
            </a:endParaRPr>
          </a:p>
          <a:p>
            <a:pPr marL="342900" marR="0" lvl="0" indent="-266700" algn="l" rtl="0">
              <a:lnSpc>
                <a:spcPct val="100000"/>
              </a:lnSpc>
              <a:spcBef>
                <a:spcPts val="400"/>
              </a:spcBef>
              <a:spcAft>
                <a:spcPts val="0"/>
              </a:spcAft>
              <a:buClr>
                <a:schemeClr val="folHlink"/>
              </a:buClr>
              <a:buSzPts val="1200"/>
              <a:buFont typeface="Noto Sans Symbols"/>
              <a:buNone/>
            </a:pPr>
            <a:endParaRPr sz="2000" b="0" i="0" u="none">
              <a:solidFill>
                <a:schemeClr val="dk1"/>
              </a:solidFill>
              <a:latin typeface="Tahoma"/>
              <a:ea typeface="Tahoma"/>
              <a:cs typeface="Tahoma"/>
              <a:sym typeface="Tahom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2"/>
        <p:cNvGrpSpPr/>
        <p:nvPr/>
      </p:nvGrpSpPr>
      <p:grpSpPr>
        <a:xfrm>
          <a:off x="0" y="0"/>
          <a:ext cx="0" cy="0"/>
          <a:chOff x="0" y="0"/>
          <a:chExt cx="0" cy="0"/>
        </a:xfrm>
      </p:grpSpPr>
      <p:sp>
        <p:nvSpPr>
          <p:cNvPr id="293" name="Google Shape;293;p50"/>
          <p:cNvSpPr txBox="1">
            <a:spLocks noGrp="1"/>
          </p:cNvSpPr>
          <p:nvPr>
            <p:ph type="title"/>
          </p:nvPr>
        </p:nvSpPr>
        <p:spPr>
          <a:xfrm>
            <a:off x="311700" y="593367"/>
            <a:ext cx="8520600" cy="7635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600"/>
              <a:buFont typeface="Tahoma"/>
              <a:buNone/>
            </a:pPr>
            <a:r>
              <a:rPr lang="en-US" sz="3600" b="0" i="0" u="none">
                <a:solidFill>
                  <a:schemeClr val="dk2"/>
                </a:solidFill>
                <a:latin typeface="Tahoma"/>
                <a:ea typeface="Tahoma"/>
                <a:cs typeface="Tahoma"/>
                <a:sym typeface="Tahoma"/>
              </a:rPr>
              <a:t>MPEG-2 parts</a:t>
            </a:r>
            <a:endParaRPr/>
          </a:p>
        </p:txBody>
      </p:sp>
      <p:sp>
        <p:nvSpPr>
          <p:cNvPr id="294" name="Google Shape;294;p50"/>
          <p:cNvSpPr txBox="1">
            <a:spLocks noGrp="1"/>
          </p:cNvSpPr>
          <p:nvPr>
            <p:ph type="body" idx="1"/>
          </p:nvPr>
        </p:nvSpPr>
        <p:spPr>
          <a:xfrm>
            <a:off x="838200" y="1752600"/>
            <a:ext cx="8610600" cy="5181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folHlink"/>
              </a:buClr>
              <a:buSzPts val="1440"/>
              <a:buFont typeface="Noto Sans Symbols"/>
              <a:buChar char="■"/>
            </a:pPr>
            <a:r>
              <a:rPr lang="en-US" sz="2400" b="0" i="0" u="none">
                <a:solidFill>
                  <a:schemeClr val="dk1"/>
                </a:solidFill>
                <a:latin typeface="Tahoma"/>
                <a:ea typeface="Tahoma"/>
                <a:cs typeface="Tahoma"/>
                <a:sym typeface="Tahoma"/>
              </a:rPr>
              <a:t>part 1, Systems : synchronization and multiplexing of audio and video</a:t>
            </a:r>
            <a:endParaRPr/>
          </a:p>
          <a:p>
            <a:pPr marL="342900" marR="0" lvl="0" indent="-342900" algn="l" rtl="0">
              <a:lnSpc>
                <a:spcPct val="90000"/>
              </a:lnSpc>
              <a:spcBef>
                <a:spcPts val="480"/>
              </a:spcBef>
              <a:spcAft>
                <a:spcPts val="0"/>
              </a:spcAft>
              <a:buClr>
                <a:schemeClr val="folHlink"/>
              </a:buClr>
              <a:buSzPts val="1440"/>
              <a:buFont typeface="Noto Sans Symbols"/>
              <a:buChar char="■"/>
            </a:pPr>
            <a:r>
              <a:rPr lang="en-US" sz="2400" b="0" i="0" u="none">
                <a:solidFill>
                  <a:schemeClr val="dk1"/>
                </a:solidFill>
                <a:latin typeface="Tahoma"/>
                <a:ea typeface="Tahoma"/>
                <a:cs typeface="Tahoma"/>
                <a:sym typeface="Tahoma"/>
              </a:rPr>
              <a:t>part 2, video</a:t>
            </a:r>
            <a:endParaRPr/>
          </a:p>
          <a:p>
            <a:pPr marL="342900" marR="0" lvl="0" indent="-342900" algn="l" rtl="0">
              <a:lnSpc>
                <a:spcPct val="90000"/>
              </a:lnSpc>
              <a:spcBef>
                <a:spcPts val="480"/>
              </a:spcBef>
              <a:spcAft>
                <a:spcPts val="0"/>
              </a:spcAft>
              <a:buClr>
                <a:schemeClr val="folHlink"/>
              </a:buClr>
              <a:buSzPts val="1440"/>
              <a:buFont typeface="Noto Sans Symbols"/>
              <a:buChar char="■"/>
            </a:pPr>
            <a:r>
              <a:rPr lang="en-US" sz="2400" b="0" i="0" u="none">
                <a:solidFill>
                  <a:schemeClr val="dk1"/>
                </a:solidFill>
                <a:latin typeface="Tahoma"/>
                <a:ea typeface="Tahoma"/>
                <a:cs typeface="Tahoma"/>
                <a:sym typeface="Tahoma"/>
              </a:rPr>
              <a:t>part 3, audio</a:t>
            </a:r>
            <a:endParaRPr/>
          </a:p>
          <a:p>
            <a:pPr marL="342900" marR="0" lvl="0" indent="-342900" algn="l" rtl="0">
              <a:lnSpc>
                <a:spcPct val="90000"/>
              </a:lnSpc>
              <a:spcBef>
                <a:spcPts val="480"/>
              </a:spcBef>
              <a:spcAft>
                <a:spcPts val="0"/>
              </a:spcAft>
              <a:buClr>
                <a:schemeClr val="folHlink"/>
              </a:buClr>
              <a:buSzPts val="1440"/>
              <a:buFont typeface="Noto Sans Symbols"/>
              <a:buChar char="■"/>
            </a:pPr>
            <a:r>
              <a:rPr lang="en-US" sz="2400" b="0" i="0" u="none">
                <a:solidFill>
                  <a:schemeClr val="dk1"/>
                </a:solidFill>
                <a:latin typeface="Tahoma"/>
                <a:ea typeface="Tahoma"/>
                <a:cs typeface="Tahoma"/>
                <a:sym typeface="Tahoma"/>
              </a:rPr>
              <a:t>part 4, testing compliance</a:t>
            </a:r>
            <a:endParaRPr/>
          </a:p>
          <a:p>
            <a:pPr marL="342900" marR="0" lvl="0" indent="-342900" algn="l" rtl="0">
              <a:lnSpc>
                <a:spcPct val="90000"/>
              </a:lnSpc>
              <a:spcBef>
                <a:spcPts val="480"/>
              </a:spcBef>
              <a:spcAft>
                <a:spcPts val="0"/>
              </a:spcAft>
              <a:buClr>
                <a:schemeClr val="folHlink"/>
              </a:buClr>
              <a:buSzPts val="1440"/>
              <a:buFont typeface="Noto Sans Symbols"/>
              <a:buChar char="■"/>
            </a:pPr>
            <a:r>
              <a:rPr lang="en-US" sz="2400" b="0" i="0" u="none">
                <a:solidFill>
                  <a:schemeClr val="dk1"/>
                </a:solidFill>
                <a:latin typeface="Tahoma"/>
                <a:ea typeface="Tahoma"/>
                <a:cs typeface="Tahoma"/>
                <a:sym typeface="Tahoma"/>
              </a:rPr>
              <a:t>part 5, software simulation</a:t>
            </a:r>
            <a:endParaRPr/>
          </a:p>
          <a:p>
            <a:pPr marL="342900" marR="0" lvl="0" indent="-342900" algn="l" rtl="0">
              <a:lnSpc>
                <a:spcPct val="90000"/>
              </a:lnSpc>
              <a:spcBef>
                <a:spcPts val="480"/>
              </a:spcBef>
              <a:spcAft>
                <a:spcPts val="0"/>
              </a:spcAft>
              <a:buClr>
                <a:schemeClr val="folHlink"/>
              </a:buClr>
              <a:buSzPts val="1440"/>
              <a:buFont typeface="Noto Sans Symbols"/>
              <a:buChar char="■"/>
            </a:pPr>
            <a:r>
              <a:rPr lang="en-US" sz="2400" b="0" i="0" u="none">
                <a:solidFill>
                  <a:schemeClr val="dk1"/>
                </a:solidFill>
                <a:latin typeface="Tahoma"/>
                <a:ea typeface="Tahoma"/>
                <a:cs typeface="Tahoma"/>
                <a:sym typeface="Tahoma"/>
              </a:rPr>
              <a:t>part 6, extensions for Digital Storage Media Command and Control (DSM-CC)</a:t>
            </a:r>
            <a:endParaRPr/>
          </a:p>
          <a:p>
            <a:pPr marL="342900" marR="0" lvl="0" indent="-342900" algn="l" rtl="0">
              <a:lnSpc>
                <a:spcPct val="90000"/>
              </a:lnSpc>
              <a:spcBef>
                <a:spcPts val="480"/>
              </a:spcBef>
              <a:spcAft>
                <a:spcPts val="0"/>
              </a:spcAft>
              <a:buClr>
                <a:schemeClr val="folHlink"/>
              </a:buClr>
              <a:buSzPts val="1440"/>
              <a:buFont typeface="Noto Sans Symbols"/>
              <a:buChar char="■"/>
            </a:pPr>
            <a:r>
              <a:rPr lang="en-US" sz="2400" b="0" i="0" u="none">
                <a:solidFill>
                  <a:schemeClr val="dk1"/>
                </a:solidFill>
                <a:latin typeface="Tahoma"/>
                <a:ea typeface="Tahoma"/>
                <a:cs typeface="Tahoma"/>
                <a:sym typeface="Tahoma"/>
              </a:rPr>
              <a:t>part 7, Advanced Audio Coding (AAC)</a:t>
            </a:r>
            <a:endParaRPr/>
          </a:p>
          <a:p>
            <a:pPr marL="342900" marR="0" lvl="0" indent="-342900" algn="l" rtl="0">
              <a:lnSpc>
                <a:spcPct val="90000"/>
              </a:lnSpc>
              <a:spcBef>
                <a:spcPts val="480"/>
              </a:spcBef>
              <a:spcAft>
                <a:spcPts val="0"/>
              </a:spcAft>
              <a:buClr>
                <a:schemeClr val="folHlink"/>
              </a:buClr>
              <a:buSzPts val="1440"/>
              <a:buFont typeface="Noto Sans Symbols"/>
              <a:buChar char="■"/>
            </a:pPr>
            <a:r>
              <a:rPr lang="en-US" sz="2400" b="0" i="0" u="none">
                <a:solidFill>
                  <a:schemeClr val="dk1"/>
                </a:solidFill>
                <a:latin typeface="Tahoma"/>
                <a:ea typeface="Tahoma"/>
                <a:cs typeface="Tahoma"/>
                <a:sym typeface="Tahoma"/>
              </a:rPr>
              <a:t>part 9, extensions for real time interfaces</a:t>
            </a:r>
            <a:endParaRPr/>
          </a:p>
          <a:p>
            <a:pPr marL="342900" marR="0" lvl="0" indent="-342900" algn="l" rtl="0">
              <a:lnSpc>
                <a:spcPct val="90000"/>
              </a:lnSpc>
              <a:spcBef>
                <a:spcPts val="480"/>
              </a:spcBef>
              <a:spcAft>
                <a:spcPts val="0"/>
              </a:spcAft>
              <a:buClr>
                <a:schemeClr val="folHlink"/>
              </a:buClr>
              <a:buSzPts val="1440"/>
              <a:buFont typeface="Noto Sans Symbols"/>
              <a:buChar char="■"/>
            </a:pPr>
            <a:r>
              <a:rPr lang="en-US" sz="2400" b="0" i="0" u="none">
                <a:solidFill>
                  <a:schemeClr val="dk1"/>
                </a:solidFill>
                <a:latin typeface="Tahoma"/>
                <a:ea typeface="Tahoma"/>
                <a:cs typeface="Tahoma"/>
                <a:sym typeface="Tahoma"/>
              </a:rPr>
              <a:t>part 10, conformance extensions for DSM-CC</a:t>
            </a:r>
            <a:endParaRPr/>
          </a:p>
          <a:p>
            <a:pPr marL="342900" marR="0" lvl="0" indent="-342900" algn="l" rtl="0">
              <a:lnSpc>
                <a:spcPct val="90000"/>
              </a:lnSpc>
              <a:spcBef>
                <a:spcPts val="480"/>
              </a:spcBef>
              <a:spcAft>
                <a:spcPts val="0"/>
              </a:spcAft>
              <a:buClr>
                <a:schemeClr val="folHlink"/>
              </a:buClr>
              <a:buSzPts val="1440"/>
              <a:buFont typeface="Noto Sans Symbols"/>
              <a:buChar char="■"/>
            </a:pPr>
            <a:r>
              <a:rPr lang="en-US" sz="2400" b="0" i="0" u="none">
                <a:solidFill>
                  <a:schemeClr val="dk1"/>
                </a:solidFill>
                <a:latin typeface="Tahoma"/>
                <a:ea typeface="Tahoma"/>
                <a:cs typeface="Tahoma"/>
                <a:sym typeface="Tahoma"/>
              </a:rPr>
              <a:t>part 11, Intellectual Property Management and Protection </a:t>
            </a:r>
            <a:endParaRPr/>
          </a:p>
          <a:p>
            <a:pPr marL="342900" marR="0" lvl="0" indent="-342900" algn="l" rtl="0">
              <a:lnSpc>
                <a:spcPct val="90000"/>
              </a:lnSpc>
              <a:spcBef>
                <a:spcPts val="480"/>
              </a:spcBef>
              <a:spcAft>
                <a:spcPts val="0"/>
              </a:spcAft>
              <a:buClr>
                <a:schemeClr val="folHlink"/>
              </a:buClr>
              <a:buSzPts val="1440"/>
              <a:buFont typeface="Noto Sans Symbols"/>
              <a:buNone/>
            </a:pPr>
            <a:r>
              <a:rPr lang="en-US" sz="2400" b="0" i="0" u="none">
                <a:solidFill>
                  <a:schemeClr val="dk1"/>
                </a:solidFill>
                <a:latin typeface="Tahoma"/>
                <a:ea typeface="Tahoma"/>
                <a:cs typeface="Tahoma"/>
                <a:sym typeface="Tahoma"/>
              </a:rPr>
              <a:t>[ part 8 withdrawn due to lack of industry interest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8"/>
        <p:cNvGrpSpPr/>
        <p:nvPr/>
      </p:nvGrpSpPr>
      <p:grpSpPr>
        <a:xfrm>
          <a:off x="0" y="0"/>
          <a:ext cx="0" cy="0"/>
          <a:chOff x="0" y="0"/>
          <a:chExt cx="0" cy="0"/>
        </a:xfrm>
      </p:grpSpPr>
      <p:sp>
        <p:nvSpPr>
          <p:cNvPr id="299" name="Google Shape;299;p51"/>
          <p:cNvSpPr txBox="1">
            <a:spLocks noGrp="1"/>
          </p:cNvSpPr>
          <p:nvPr>
            <p:ph type="title"/>
          </p:nvPr>
        </p:nvSpPr>
        <p:spPr>
          <a:xfrm>
            <a:off x="311700" y="593367"/>
            <a:ext cx="8520600" cy="7635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600"/>
              <a:buFont typeface="Tahoma"/>
              <a:buNone/>
            </a:pPr>
            <a:r>
              <a:rPr lang="en-US" sz="3600" b="0" i="0" u="none">
                <a:solidFill>
                  <a:schemeClr val="dk2"/>
                </a:solidFill>
                <a:latin typeface="Tahoma"/>
                <a:ea typeface="Tahoma"/>
                <a:cs typeface="Tahoma"/>
                <a:sym typeface="Tahoma"/>
              </a:rPr>
              <a:t>MPEG-2 target applications</a:t>
            </a:r>
            <a:endParaRPr/>
          </a:p>
        </p:txBody>
      </p:sp>
      <p:sp>
        <p:nvSpPr>
          <p:cNvPr id="300" name="Google Shape;300;p51"/>
          <p:cNvSpPr txBox="1">
            <a:spLocks noGrp="1"/>
          </p:cNvSpPr>
          <p:nvPr>
            <p:ph type="body" idx="1"/>
          </p:nvPr>
        </p:nvSpPr>
        <p:spPr>
          <a:xfrm>
            <a:off x="914400" y="1752600"/>
            <a:ext cx="8229600" cy="5105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folHlink"/>
              </a:buClr>
              <a:buSzPts val="1440"/>
              <a:buFont typeface="Noto Sans Symbols"/>
              <a:buChar char="■"/>
            </a:pPr>
            <a:r>
              <a:rPr lang="en-US" sz="2400" b="0" i="0" u="none">
                <a:solidFill>
                  <a:schemeClr val="dk1"/>
                </a:solidFill>
                <a:latin typeface="Tahoma"/>
                <a:ea typeface="Tahoma"/>
                <a:cs typeface="Tahoma"/>
                <a:sym typeface="Tahoma"/>
              </a:rPr>
              <a:t>coding high-quality video at 4-15 Mbps for video on demand (VOD), standard definition (SD) and high-definition (HD) digital TV broadcasting and for storing video on digital storage media like the DVD</a:t>
            </a:r>
            <a:endParaRPr/>
          </a:p>
          <a:p>
            <a:pPr marL="342900" marR="0" lvl="0" indent="-342900" algn="l" rtl="0">
              <a:lnSpc>
                <a:spcPct val="100000"/>
              </a:lnSpc>
              <a:spcBef>
                <a:spcPts val="480"/>
              </a:spcBef>
              <a:spcAft>
                <a:spcPts val="0"/>
              </a:spcAft>
              <a:buClr>
                <a:schemeClr val="folHlink"/>
              </a:buClr>
              <a:buSzPts val="1440"/>
              <a:buFont typeface="Noto Sans Symbols"/>
              <a:buChar char="■"/>
            </a:pPr>
            <a:r>
              <a:rPr lang="en-US" sz="2400" b="0" i="0" u="none">
                <a:solidFill>
                  <a:schemeClr val="dk1"/>
                </a:solidFill>
                <a:latin typeface="Tahoma"/>
                <a:ea typeface="Tahoma"/>
                <a:cs typeface="Tahoma"/>
                <a:sym typeface="Tahoma"/>
              </a:rPr>
              <a:t>MPEG-2 should have scalable coding and should include error resilience techniques</a:t>
            </a:r>
            <a:endParaRPr/>
          </a:p>
          <a:p>
            <a:pPr marL="342900" marR="0" lvl="0" indent="-342900" algn="l" rtl="0">
              <a:lnSpc>
                <a:spcPct val="100000"/>
              </a:lnSpc>
              <a:spcBef>
                <a:spcPts val="480"/>
              </a:spcBef>
              <a:spcAft>
                <a:spcPts val="0"/>
              </a:spcAft>
              <a:buClr>
                <a:schemeClr val="folHlink"/>
              </a:buClr>
              <a:buSzPts val="1440"/>
              <a:buFont typeface="Noto Sans Symbols"/>
              <a:buChar char="■"/>
            </a:pPr>
            <a:r>
              <a:rPr lang="en-US" sz="2400" b="0" i="0" u="none">
                <a:solidFill>
                  <a:schemeClr val="dk1"/>
                </a:solidFill>
                <a:latin typeface="Tahoma"/>
                <a:ea typeface="Tahoma"/>
                <a:cs typeface="Tahoma"/>
                <a:sym typeface="Tahoma"/>
              </a:rPr>
              <a:t>MPEG-2 should provide good NTSC quality video at 4-6 Mbps and transparent NTSC quality video at 8-10 Mbps</a:t>
            </a:r>
            <a:endParaRPr/>
          </a:p>
          <a:p>
            <a:pPr marL="342900" marR="0" lvl="0" indent="-342900" algn="l" rtl="0">
              <a:lnSpc>
                <a:spcPct val="100000"/>
              </a:lnSpc>
              <a:spcBef>
                <a:spcPts val="480"/>
              </a:spcBef>
              <a:spcAft>
                <a:spcPts val="0"/>
              </a:spcAft>
              <a:buClr>
                <a:schemeClr val="folHlink"/>
              </a:buClr>
              <a:buSzPts val="1440"/>
              <a:buFont typeface="Noto Sans Symbols"/>
              <a:buChar char="■"/>
            </a:pPr>
            <a:r>
              <a:rPr lang="en-US" sz="2400" b="0" i="0" u="none">
                <a:solidFill>
                  <a:schemeClr val="dk1"/>
                </a:solidFill>
                <a:latin typeface="Tahoma"/>
                <a:ea typeface="Tahoma"/>
                <a:cs typeface="Tahoma"/>
                <a:sym typeface="Tahoma"/>
              </a:rPr>
              <a:t>MPEG-2 should provide random access to frames</a:t>
            </a:r>
            <a:endParaRPr/>
          </a:p>
          <a:p>
            <a:pPr marL="342900" marR="0" lvl="0" indent="-342900" algn="l" rtl="0">
              <a:lnSpc>
                <a:spcPct val="100000"/>
              </a:lnSpc>
              <a:spcBef>
                <a:spcPts val="480"/>
              </a:spcBef>
              <a:spcAft>
                <a:spcPts val="0"/>
              </a:spcAft>
              <a:buClr>
                <a:schemeClr val="folHlink"/>
              </a:buClr>
              <a:buSzPts val="1440"/>
              <a:buFont typeface="Noto Sans Symbols"/>
              <a:buChar char="■"/>
            </a:pPr>
            <a:r>
              <a:rPr lang="en-US" sz="2400" b="0" i="0" u="none">
                <a:solidFill>
                  <a:schemeClr val="dk1"/>
                </a:solidFill>
                <a:latin typeface="Tahoma"/>
                <a:ea typeface="Tahoma"/>
                <a:cs typeface="Tahoma"/>
                <a:sym typeface="Tahoma"/>
              </a:rPr>
              <a:t>MPEG-2 should be compatible with MPEG-1 (an MPEG-2 decoder should be able to decode an MPEG-1 bitstream)</a:t>
            </a:r>
            <a:endParaRPr/>
          </a:p>
          <a:p>
            <a:pPr marL="342900" marR="0" lvl="0" indent="-342900" algn="l" rtl="0">
              <a:lnSpc>
                <a:spcPct val="100000"/>
              </a:lnSpc>
              <a:spcBef>
                <a:spcPts val="480"/>
              </a:spcBef>
              <a:spcAft>
                <a:spcPts val="0"/>
              </a:spcAft>
              <a:buClr>
                <a:schemeClr val="folHlink"/>
              </a:buClr>
              <a:buSzPts val="1440"/>
              <a:buFont typeface="Noto Sans Symbols"/>
              <a:buChar char="■"/>
            </a:pPr>
            <a:r>
              <a:rPr lang="en-US" sz="2400" b="0" i="0" u="none">
                <a:solidFill>
                  <a:schemeClr val="dk1"/>
                </a:solidFill>
                <a:latin typeface="Tahoma"/>
                <a:ea typeface="Tahoma"/>
                <a:cs typeface="Tahoma"/>
                <a:sym typeface="Tahoma"/>
              </a:rPr>
              <a:t>low cost decoders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311700" y="593367"/>
            <a:ext cx="8520600" cy="7635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600"/>
              <a:buFont typeface="Tahoma"/>
              <a:buNone/>
            </a:pPr>
            <a:r>
              <a:rPr lang="en-US" sz="3600" b="0" i="0" u="none">
                <a:solidFill>
                  <a:schemeClr val="dk2"/>
                </a:solidFill>
                <a:latin typeface="Tahoma"/>
                <a:ea typeface="Tahoma"/>
                <a:cs typeface="Tahoma"/>
                <a:sym typeface="Tahoma"/>
              </a:rPr>
              <a:t>Compression in the time domain</a:t>
            </a:r>
            <a:endParaRPr/>
          </a:p>
        </p:txBody>
      </p:sp>
      <p:sp>
        <p:nvSpPr>
          <p:cNvPr id="83" name="Google Shape;83;p16"/>
          <p:cNvSpPr txBox="1">
            <a:spLocks noGrp="1"/>
          </p:cNvSpPr>
          <p:nvPr>
            <p:ph type="body" idx="1"/>
          </p:nvPr>
        </p:nvSpPr>
        <p:spPr>
          <a:xfrm>
            <a:off x="311700" y="1536633"/>
            <a:ext cx="8520600" cy="4555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folHlink"/>
              </a:buClr>
              <a:buSzPts val="1440"/>
              <a:buFont typeface="Noto Sans Symbols"/>
              <a:buChar char="■"/>
            </a:pPr>
            <a:r>
              <a:rPr lang="en-US" sz="2400" b="0" i="0" u="none" strike="noStrike" cap="none">
                <a:solidFill>
                  <a:schemeClr val="dk1"/>
                </a:solidFill>
                <a:latin typeface="Tahoma"/>
                <a:ea typeface="Tahoma"/>
                <a:cs typeface="Tahoma"/>
                <a:sym typeface="Tahoma"/>
              </a:rPr>
              <a:t>difference between consecutive frames is often small</a:t>
            </a:r>
            <a:endParaRPr/>
          </a:p>
          <a:p>
            <a:pPr marL="342900" marR="0" lvl="0" indent="-342900" algn="l" rtl="0">
              <a:lnSpc>
                <a:spcPct val="100000"/>
              </a:lnSpc>
              <a:spcBef>
                <a:spcPts val="480"/>
              </a:spcBef>
              <a:spcAft>
                <a:spcPts val="0"/>
              </a:spcAft>
              <a:buClr>
                <a:schemeClr val="folHlink"/>
              </a:buClr>
              <a:buSzPts val="1440"/>
              <a:buFont typeface="Noto Sans Symbols"/>
              <a:buChar char="■"/>
            </a:pPr>
            <a:r>
              <a:rPr lang="en-US" sz="2400" b="0" i="0" u="none" strike="noStrike" cap="none">
                <a:solidFill>
                  <a:schemeClr val="dk1"/>
                </a:solidFill>
                <a:latin typeface="Tahoma"/>
                <a:ea typeface="Tahoma"/>
                <a:cs typeface="Tahoma"/>
                <a:sym typeface="Tahoma"/>
              </a:rPr>
              <a:t>remove inter-frame redundancy</a:t>
            </a:r>
            <a:endParaRPr/>
          </a:p>
          <a:p>
            <a:pPr marL="342900" marR="0" lvl="0" indent="-342900" algn="l" rtl="0">
              <a:lnSpc>
                <a:spcPct val="100000"/>
              </a:lnSpc>
              <a:spcBef>
                <a:spcPts val="480"/>
              </a:spcBef>
              <a:spcAft>
                <a:spcPts val="0"/>
              </a:spcAft>
              <a:buClr>
                <a:schemeClr val="folHlink"/>
              </a:buClr>
              <a:buSzPts val="1440"/>
              <a:buFont typeface="Noto Sans Symbols"/>
              <a:buChar char="■"/>
            </a:pPr>
            <a:r>
              <a:rPr lang="en-US" sz="2400" b="0" i="0" u="none" strike="noStrike" cap="none">
                <a:solidFill>
                  <a:schemeClr val="dk1"/>
                </a:solidFill>
                <a:latin typeface="Tahoma"/>
                <a:ea typeface="Tahoma"/>
                <a:cs typeface="Tahoma"/>
                <a:sym typeface="Tahoma"/>
              </a:rPr>
              <a:t>sophisticated encoding, relatively fast decoding</a:t>
            </a:r>
            <a:endParaRPr/>
          </a:p>
        </p:txBody>
      </p:sp>
      <p:pic>
        <p:nvPicPr>
          <p:cNvPr id="84" name="Google Shape;84;p16"/>
          <p:cNvPicPr preferRelativeResize="0"/>
          <p:nvPr/>
        </p:nvPicPr>
        <p:blipFill rotWithShape="1">
          <a:blip r:embed="rId3">
            <a:alphaModFix/>
          </a:blip>
          <a:srcRect/>
          <a:stretch/>
        </p:blipFill>
        <p:spPr>
          <a:xfrm>
            <a:off x="533400" y="3810000"/>
            <a:ext cx="8382000" cy="227647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4"/>
        <p:cNvGrpSpPr/>
        <p:nvPr/>
      </p:nvGrpSpPr>
      <p:grpSpPr>
        <a:xfrm>
          <a:off x="0" y="0"/>
          <a:ext cx="0" cy="0"/>
          <a:chOff x="0" y="0"/>
          <a:chExt cx="0" cy="0"/>
        </a:xfrm>
      </p:grpSpPr>
      <p:sp>
        <p:nvSpPr>
          <p:cNvPr id="305" name="Google Shape;305;p52"/>
          <p:cNvSpPr txBox="1">
            <a:spLocks noGrp="1"/>
          </p:cNvSpPr>
          <p:nvPr>
            <p:ph type="title"/>
          </p:nvPr>
        </p:nvSpPr>
        <p:spPr>
          <a:xfrm>
            <a:off x="311700" y="593367"/>
            <a:ext cx="8520600" cy="7635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600"/>
              <a:buFont typeface="Tahoma"/>
              <a:buNone/>
            </a:pPr>
            <a:r>
              <a:rPr lang="en-US" sz="3600" b="0" i="0" u="none">
                <a:solidFill>
                  <a:schemeClr val="dk2"/>
                </a:solidFill>
                <a:latin typeface="Tahoma"/>
                <a:ea typeface="Tahoma"/>
                <a:cs typeface="Tahoma"/>
                <a:sym typeface="Tahoma"/>
              </a:rPr>
              <a:t>MPEG-2 Systems</a:t>
            </a:r>
            <a:endParaRPr/>
          </a:p>
        </p:txBody>
      </p:sp>
      <p:sp>
        <p:nvSpPr>
          <p:cNvPr id="306" name="Google Shape;306;p52"/>
          <p:cNvSpPr txBox="1">
            <a:spLocks noGrp="1"/>
          </p:cNvSpPr>
          <p:nvPr>
            <p:ph type="body" idx="1"/>
          </p:nvPr>
        </p:nvSpPr>
        <p:spPr>
          <a:xfrm>
            <a:off x="914400" y="1752600"/>
            <a:ext cx="8229600" cy="5105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folHlink"/>
              </a:buClr>
              <a:buSzPts val="1200"/>
              <a:buFont typeface="Noto Sans Symbols"/>
              <a:buChar char="■"/>
            </a:pPr>
            <a:r>
              <a:rPr lang="en-US" sz="2000" b="0" i="0" u="none">
                <a:solidFill>
                  <a:schemeClr val="dk1"/>
                </a:solidFill>
                <a:latin typeface="Tahoma"/>
                <a:ea typeface="Tahoma"/>
                <a:cs typeface="Tahoma"/>
                <a:sym typeface="Tahoma"/>
              </a:rPr>
              <a:t>MPEG-2 Systems offers 2 types of multiplexation bitstreams:</a:t>
            </a:r>
            <a:endParaRPr/>
          </a:p>
          <a:p>
            <a:pPr marL="742950" marR="0" lvl="1" indent="-285750" algn="l" rtl="0">
              <a:lnSpc>
                <a:spcPct val="90000"/>
              </a:lnSpc>
              <a:spcBef>
                <a:spcPts val="360"/>
              </a:spcBef>
              <a:spcAft>
                <a:spcPts val="0"/>
              </a:spcAft>
              <a:buClr>
                <a:schemeClr val="hlink"/>
              </a:buClr>
              <a:buSzPts val="990"/>
              <a:buFont typeface="Noto Sans Symbols"/>
              <a:buChar char="■"/>
            </a:pPr>
            <a:r>
              <a:rPr lang="en-US" sz="1800" b="0" i="0" u="sng" strike="noStrike" cap="none">
                <a:solidFill>
                  <a:schemeClr val="dk1"/>
                </a:solidFill>
                <a:latin typeface="Tahoma"/>
                <a:ea typeface="Tahoma"/>
                <a:cs typeface="Tahoma"/>
                <a:sym typeface="Tahoma"/>
              </a:rPr>
              <a:t>Program Stream</a:t>
            </a:r>
            <a:r>
              <a:rPr lang="en-US" sz="1800" b="0" i="0" u="none" strike="noStrike" cap="none">
                <a:solidFill>
                  <a:schemeClr val="dk1"/>
                </a:solidFill>
                <a:latin typeface="Tahoma"/>
                <a:ea typeface="Tahoma"/>
                <a:cs typeface="Tahoma"/>
                <a:sym typeface="Tahoma"/>
              </a:rPr>
              <a:t>: it consists of a sequence of PESs, similar and compatible to MPEG-1 Program (System) Stream, but containing additional features; MPEG-2 PS is a superset of MPEG-1 PS; it is suited for error-free transmission environments and has long and variable length packets (typically 1-2KB, but can also be 64KB) for coding efficiency; it has features not present in MPEG-1 PS like: scrambling of data, assigning different priorities to packets, alignment of elementary stream packets, copyright indication, fast forward and fast reverse indication.</a:t>
            </a:r>
            <a:endParaRPr/>
          </a:p>
          <a:p>
            <a:pPr marL="742950" marR="0" lvl="1" indent="-285750" algn="l" rtl="0">
              <a:lnSpc>
                <a:spcPct val="90000"/>
              </a:lnSpc>
              <a:spcBef>
                <a:spcPts val="360"/>
              </a:spcBef>
              <a:spcAft>
                <a:spcPts val="0"/>
              </a:spcAft>
              <a:buClr>
                <a:schemeClr val="hlink"/>
              </a:buClr>
              <a:buSzPts val="990"/>
              <a:buFont typeface="Noto Sans Symbols"/>
              <a:buChar char="■"/>
            </a:pPr>
            <a:r>
              <a:rPr lang="en-US" sz="1800" b="0" i="0" u="sng" strike="noStrike" cap="none">
                <a:solidFill>
                  <a:schemeClr val="dk1"/>
                </a:solidFill>
                <a:latin typeface="Tahoma"/>
                <a:ea typeface="Tahoma"/>
                <a:cs typeface="Tahoma"/>
                <a:sym typeface="Tahoma"/>
              </a:rPr>
              <a:t>Transport Stream</a:t>
            </a:r>
            <a:r>
              <a:rPr lang="en-US" sz="1800" b="0" i="0" u="none" strike="noStrike" cap="none">
                <a:solidFill>
                  <a:schemeClr val="dk1"/>
                </a:solidFill>
                <a:latin typeface="Tahoma"/>
                <a:ea typeface="Tahoma"/>
                <a:cs typeface="Tahoma"/>
                <a:sym typeface="Tahoma"/>
              </a:rPr>
              <a:t>: designed for transmission through noisy channels; has a small fixed size packet of 188 bytes; it is suited for cable/satellite TV broadcasting, ATM networks; allows synchronous multiplexing of programs with independent time bases, fast access to the desired program for channel hoping  </a:t>
            </a:r>
            <a:endParaRPr sz="1800" b="0" i="0" u="sng" strike="noStrike" cap="none">
              <a:solidFill>
                <a:schemeClr val="dk1"/>
              </a:solidFill>
              <a:latin typeface="Tahoma"/>
              <a:ea typeface="Tahoma"/>
              <a:cs typeface="Tahoma"/>
              <a:sym typeface="Tahoma"/>
            </a:endParaRPr>
          </a:p>
          <a:p>
            <a:pPr marL="342900" marR="0" lvl="0" indent="-342900" algn="l" rtl="0">
              <a:lnSpc>
                <a:spcPct val="90000"/>
              </a:lnSpc>
              <a:spcBef>
                <a:spcPts val="400"/>
              </a:spcBef>
              <a:spcAft>
                <a:spcPts val="0"/>
              </a:spcAft>
              <a:buClr>
                <a:schemeClr val="folHlink"/>
              </a:buClr>
              <a:buSzPts val="1200"/>
              <a:buFont typeface="Noto Sans Symbols"/>
              <a:buChar char="■"/>
            </a:pPr>
            <a:r>
              <a:rPr lang="en-US" sz="2000" b="0" i="0" u="none">
                <a:solidFill>
                  <a:schemeClr val="dk1"/>
                </a:solidFill>
                <a:latin typeface="Tahoma"/>
                <a:ea typeface="Tahoma"/>
                <a:cs typeface="Tahoma"/>
                <a:sym typeface="Tahoma"/>
              </a:rPr>
              <a:t>PES (Packetized Elementary Stream) – is the central structure used in both Program and Transport Streams; results from packetizing cntinuous streams of compressed audio or video</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0"/>
        <p:cNvGrpSpPr/>
        <p:nvPr/>
      </p:nvGrpSpPr>
      <p:grpSpPr>
        <a:xfrm>
          <a:off x="0" y="0"/>
          <a:ext cx="0" cy="0"/>
          <a:chOff x="0" y="0"/>
          <a:chExt cx="0" cy="0"/>
        </a:xfrm>
      </p:grpSpPr>
      <p:sp>
        <p:nvSpPr>
          <p:cNvPr id="311" name="Google Shape;311;p53"/>
          <p:cNvSpPr txBox="1">
            <a:spLocks noGrp="1"/>
          </p:cNvSpPr>
          <p:nvPr>
            <p:ph type="title"/>
          </p:nvPr>
        </p:nvSpPr>
        <p:spPr>
          <a:xfrm>
            <a:off x="311700" y="593367"/>
            <a:ext cx="8520600" cy="7635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600"/>
              <a:buFont typeface="Tahoma"/>
              <a:buNone/>
            </a:pPr>
            <a:r>
              <a:rPr lang="en-US" sz="3600" b="0" i="0" u="none">
                <a:solidFill>
                  <a:schemeClr val="dk2"/>
                </a:solidFill>
                <a:latin typeface="Tahoma"/>
                <a:ea typeface="Tahoma"/>
                <a:cs typeface="Tahoma"/>
                <a:sym typeface="Tahoma"/>
              </a:rPr>
              <a:t>MPEG-2 Systems multiplexation</a:t>
            </a:r>
            <a:endParaRPr/>
          </a:p>
        </p:txBody>
      </p:sp>
      <p:pic>
        <p:nvPicPr>
          <p:cNvPr id="312" name="Google Shape;312;p53"/>
          <p:cNvPicPr preferRelativeResize="0"/>
          <p:nvPr/>
        </p:nvPicPr>
        <p:blipFill rotWithShape="1">
          <a:blip r:embed="rId3">
            <a:alphaModFix/>
          </a:blip>
          <a:srcRect/>
          <a:stretch/>
        </p:blipFill>
        <p:spPr>
          <a:xfrm>
            <a:off x="1600200" y="2286000"/>
            <a:ext cx="6096000" cy="4333875"/>
          </a:xfrm>
          <a:prstGeom prst="rect">
            <a:avLst/>
          </a:prstGeom>
          <a:noFill/>
          <a:ln>
            <a:noFill/>
          </a:ln>
        </p:spPr>
      </p:pic>
      <p:sp>
        <p:nvSpPr>
          <p:cNvPr id="313" name="Google Shape;313;p53"/>
          <p:cNvSpPr txBox="1"/>
          <p:nvPr/>
        </p:nvSpPr>
        <p:spPr>
          <a:xfrm>
            <a:off x="7467600" y="3459162"/>
            <a:ext cx="1828800" cy="274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Tahoma"/>
              <a:buNone/>
            </a:pPr>
            <a:r>
              <a:rPr lang="en-US" sz="1200" b="0" i="0" u="none">
                <a:solidFill>
                  <a:schemeClr val="dk1"/>
                </a:solidFill>
                <a:latin typeface="Tahoma"/>
                <a:ea typeface="Tahoma"/>
                <a:cs typeface="Tahoma"/>
                <a:sym typeface="Tahoma"/>
              </a:rPr>
              <a:t>(digital storage media)</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7"/>
        <p:cNvGrpSpPr/>
        <p:nvPr/>
      </p:nvGrpSpPr>
      <p:grpSpPr>
        <a:xfrm>
          <a:off x="0" y="0"/>
          <a:ext cx="0" cy="0"/>
          <a:chOff x="0" y="0"/>
          <a:chExt cx="0" cy="0"/>
        </a:xfrm>
      </p:grpSpPr>
      <p:sp>
        <p:nvSpPr>
          <p:cNvPr id="318" name="Google Shape;318;p54"/>
          <p:cNvSpPr txBox="1">
            <a:spLocks noGrp="1"/>
          </p:cNvSpPr>
          <p:nvPr>
            <p:ph type="title"/>
          </p:nvPr>
        </p:nvSpPr>
        <p:spPr>
          <a:xfrm>
            <a:off x="311700" y="593367"/>
            <a:ext cx="8520600" cy="7635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600"/>
              <a:buFont typeface="Tahoma"/>
              <a:buNone/>
            </a:pPr>
            <a:r>
              <a:rPr lang="en-US" sz="3600" b="0" i="0" u="none">
                <a:solidFill>
                  <a:schemeClr val="dk2"/>
                </a:solidFill>
                <a:latin typeface="Tahoma"/>
                <a:ea typeface="Tahoma"/>
                <a:cs typeface="Tahoma"/>
                <a:sym typeface="Tahoma"/>
              </a:rPr>
              <a:t>Packetized Elementary Streams (PES)</a:t>
            </a:r>
            <a:endParaRPr/>
          </a:p>
        </p:txBody>
      </p:sp>
      <p:pic>
        <p:nvPicPr>
          <p:cNvPr id="319" name="Google Shape;319;p54"/>
          <p:cNvPicPr preferRelativeResize="0"/>
          <p:nvPr/>
        </p:nvPicPr>
        <p:blipFill rotWithShape="1">
          <a:blip r:embed="rId3">
            <a:alphaModFix/>
          </a:blip>
          <a:srcRect/>
          <a:stretch/>
        </p:blipFill>
        <p:spPr>
          <a:xfrm>
            <a:off x="2133600" y="1828800"/>
            <a:ext cx="5049837" cy="507682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3"/>
        <p:cNvGrpSpPr/>
        <p:nvPr/>
      </p:nvGrpSpPr>
      <p:grpSpPr>
        <a:xfrm>
          <a:off x="0" y="0"/>
          <a:ext cx="0" cy="0"/>
          <a:chOff x="0" y="0"/>
          <a:chExt cx="0" cy="0"/>
        </a:xfrm>
      </p:grpSpPr>
      <p:sp>
        <p:nvSpPr>
          <p:cNvPr id="324" name="Google Shape;324;p55"/>
          <p:cNvSpPr txBox="1">
            <a:spLocks noGrp="1"/>
          </p:cNvSpPr>
          <p:nvPr>
            <p:ph type="title"/>
          </p:nvPr>
        </p:nvSpPr>
        <p:spPr>
          <a:xfrm>
            <a:off x="311700" y="593367"/>
            <a:ext cx="8520600" cy="7635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600"/>
              <a:buFont typeface="Tahoma"/>
              <a:buNone/>
            </a:pPr>
            <a:r>
              <a:rPr lang="en-US" sz="3600" b="0" i="0" u="none">
                <a:solidFill>
                  <a:schemeClr val="dk2"/>
                </a:solidFill>
                <a:latin typeface="Tahoma"/>
                <a:ea typeface="Tahoma"/>
                <a:cs typeface="Tahoma"/>
                <a:sym typeface="Tahoma"/>
              </a:rPr>
              <a:t>Program Stream structure </a:t>
            </a:r>
            <a:r>
              <a:rPr lang="en-US" sz="2800" b="0" i="0" u="none">
                <a:solidFill>
                  <a:schemeClr val="dk2"/>
                </a:solidFill>
                <a:latin typeface="Tahoma"/>
                <a:ea typeface="Tahoma"/>
                <a:cs typeface="Tahoma"/>
                <a:sym typeface="Tahoma"/>
              </a:rPr>
              <a:t>(simplified)</a:t>
            </a:r>
            <a:endParaRPr/>
          </a:p>
        </p:txBody>
      </p:sp>
      <p:pic>
        <p:nvPicPr>
          <p:cNvPr id="325" name="Google Shape;325;p55"/>
          <p:cNvPicPr preferRelativeResize="0"/>
          <p:nvPr/>
        </p:nvPicPr>
        <p:blipFill rotWithShape="1">
          <a:blip r:embed="rId3">
            <a:alphaModFix/>
          </a:blip>
          <a:srcRect/>
          <a:stretch/>
        </p:blipFill>
        <p:spPr>
          <a:xfrm>
            <a:off x="1143000" y="2362200"/>
            <a:ext cx="6962775" cy="3113087"/>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9"/>
        <p:cNvGrpSpPr/>
        <p:nvPr/>
      </p:nvGrpSpPr>
      <p:grpSpPr>
        <a:xfrm>
          <a:off x="0" y="0"/>
          <a:ext cx="0" cy="0"/>
          <a:chOff x="0" y="0"/>
          <a:chExt cx="0" cy="0"/>
        </a:xfrm>
      </p:grpSpPr>
      <p:sp>
        <p:nvSpPr>
          <p:cNvPr id="330" name="Google Shape;330;p56"/>
          <p:cNvSpPr txBox="1">
            <a:spLocks noGrp="1"/>
          </p:cNvSpPr>
          <p:nvPr>
            <p:ph type="title"/>
          </p:nvPr>
        </p:nvSpPr>
        <p:spPr>
          <a:xfrm>
            <a:off x="311700" y="593367"/>
            <a:ext cx="8520600" cy="7635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600"/>
              <a:buFont typeface="Tahoma"/>
              <a:buNone/>
            </a:pPr>
            <a:r>
              <a:rPr lang="en-US" sz="3600" b="0" i="0" u="none">
                <a:solidFill>
                  <a:schemeClr val="dk2"/>
                </a:solidFill>
                <a:latin typeface="Tahoma"/>
                <a:ea typeface="Tahoma"/>
                <a:cs typeface="Tahoma"/>
                <a:sym typeface="Tahoma"/>
              </a:rPr>
              <a:t>Transport Stream Structure </a:t>
            </a:r>
            <a:r>
              <a:rPr lang="en-US" sz="2800" b="0" i="0" u="none">
                <a:solidFill>
                  <a:schemeClr val="dk2"/>
                </a:solidFill>
                <a:latin typeface="Tahoma"/>
                <a:ea typeface="Tahoma"/>
                <a:cs typeface="Tahoma"/>
                <a:sym typeface="Tahoma"/>
              </a:rPr>
              <a:t>(simplified)</a:t>
            </a:r>
            <a:endParaRPr/>
          </a:p>
        </p:txBody>
      </p:sp>
      <p:pic>
        <p:nvPicPr>
          <p:cNvPr id="331" name="Google Shape;331;p56"/>
          <p:cNvPicPr preferRelativeResize="0"/>
          <p:nvPr/>
        </p:nvPicPr>
        <p:blipFill rotWithShape="1">
          <a:blip r:embed="rId3">
            <a:alphaModFix/>
          </a:blip>
          <a:srcRect/>
          <a:stretch/>
        </p:blipFill>
        <p:spPr>
          <a:xfrm>
            <a:off x="1295400" y="2209800"/>
            <a:ext cx="6858000" cy="35433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5"/>
        <p:cNvGrpSpPr/>
        <p:nvPr/>
      </p:nvGrpSpPr>
      <p:grpSpPr>
        <a:xfrm>
          <a:off x="0" y="0"/>
          <a:ext cx="0" cy="0"/>
          <a:chOff x="0" y="0"/>
          <a:chExt cx="0" cy="0"/>
        </a:xfrm>
      </p:grpSpPr>
      <p:sp>
        <p:nvSpPr>
          <p:cNvPr id="336" name="Google Shape;336;p57"/>
          <p:cNvSpPr txBox="1">
            <a:spLocks noGrp="1"/>
          </p:cNvSpPr>
          <p:nvPr>
            <p:ph type="title"/>
          </p:nvPr>
        </p:nvSpPr>
        <p:spPr>
          <a:xfrm>
            <a:off x="311700" y="593367"/>
            <a:ext cx="8520600" cy="7635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600"/>
              <a:buFont typeface="Tahoma"/>
              <a:buNone/>
            </a:pPr>
            <a:r>
              <a:rPr lang="en-US" sz="3600" b="0" i="0" u="none">
                <a:solidFill>
                  <a:schemeClr val="dk2"/>
                </a:solidFill>
                <a:latin typeface="Tahoma"/>
                <a:ea typeface="Tahoma"/>
                <a:cs typeface="Tahoma"/>
                <a:sym typeface="Tahoma"/>
              </a:rPr>
              <a:t>MPEG-2 Profiles and Levels</a:t>
            </a:r>
            <a:endParaRPr/>
          </a:p>
        </p:txBody>
      </p:sp>
      <p:sp>
        <p:nvSpPr>
          <p:cNvPr id="337" name="Google Shape;337;p57"/>
          <p:cNvSpPr txBox="1">
            <a:spLocks noGrp="1"/>
          </p:cNvSpPr>
          <p:nvPr>
            <p:ph type="body" idx="1"/>
          </p:nvPr>
        </p:nvSpPr>
        <p:spPr>
          <a:xfrm>
            <a:off x="914400" y="1828800"/>
            <a:ext cx="8229600" cy="5029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folHlink"/>
              </a:buClr>
              <a:buSzPts val="1200"/>
              <a:buFont typeface="Noto Sans Symbols"/>
              <a:buChar char="■"/>
            </a:pPr>
            <a:r>
              <a:rPr lang="en-US" sz="2000" b="0" i="0" u="none">
                <a:solidFill>
                  <a:schemeClr val="dk1"/>
                </a:solidFill>
                <a:latin typeface="Tahoma"/>
                <a:ea typeface="Tahoma"/>
                <a:cs typeface="Tahoma"/>
                <a:sym typeface="Tahoma"/>
              </a:rPr>
              <a:t>MPEG-2 is designed o cover a wide range of applications, but not all features are needed by all applications</a:t>
            </a:r>
            <a:endParaRPr/>
          </a:p>
          <a:p>
            <a:pPr marL="342900" marR="0" lvl="0" indent="-342900" algn="l" rtl="0">
              <a:lnSpc>
                <a:spcPct val="100000"/>
              </a:lnSpc>
              <a:spcBef>
                <a:spcPts val="400"/>
              </a:spcBef>
              <a:spcAft>
                <a:spcPts val="0"/>
              </a:spcAft>
              <a:buClr>
                <a:schemeClr val="folHlink"/>
              </a:buClr>
              <a:buSzPts val="1200"/>
              <a:buFont typeface="Noto Sans Symbols"/>
              <a:buChar char="■"/>
            </a:pPr>
            <a:r>
              <a:rPr lang="en-US" sz="2000" b="0" i="0" u="none">
                <a:solidFill>
                  <a:schemeClr val="dk1"/>
                </a:solidFill>
                <a:latin typeface="Tahoma"/>
                <a:ea typeface="Tahoma"/>
                <a:cs typeface="Tahoma"/>
                <a:sym typeface="Tahoma"/>
              </a:rPr>
              <a:t>MPEG-2 groups application features into 7 profiles and profiles have different levels</a:t>
            </a:r>
            <a:endParaRPr/>
          </a:p>
          <a:p>
            <a:pPr marL="342900" marR="0" lvl="0" indent="-342900" algn="l" rtl="0">
              <a:lnSpc>
                <a:spcPct val="100000"/>
              </a:lnSpc>
              <a:spcBef>
                <a:spcPts val="400"/>
              </a:spcBef>
              <a:spcAft>
                <a:spcPts val="0"/>
              </a:spcAft>
              <a:buClr>
                <a:schemeClr val="folHlink"/>
              </a:buClr>
              <a:buSzPts val="1200"/>
              <a:buFont typeface="Noto Sans Symbols"/>
              <a:buChar char="■"/>
            </a:pPr>
            <a:r>
              <a:rPr lang="en-US" sz="2000" b="0" i="0" u="none">
                <a:solidFill>
                  <a:schemeClr val="dk1"/>
                </a:solidFill>
                <a:latin typeface="Tahoma"/>
                <a:ea typeface="Tahoma"/>
                <a:cs typeface="Tahoma"/>
                <a:sym typeface="Tahoma"/>
              </a:rPr>
              <a:t>simple profile – for low-delay video conferencing applications using only I- and P- frames</a:t>
            </a:r>
            <a:endParaRPr/>
          </a:p>
          <a:p>
            <a:pPr marL="342900" marR="0" lvl="0" indent="-342900" algn="l" rtl="0">
              <a:lnSpc>
                <a:spcPct val="100000"/>
              </a:lnSpc>
              <a:spcBef>
                <a:spcPts val="400"/>
              </a:spcBef>
              <a:spcAft>
                <a:spcPts val="0"/>
              </a:spcAft>
              <a:buClr>
                <a:schemeClr val="folHlink"/>
              </a:buClr>
              <a:buSzPts val="1200"/>
              <a:buFont typeface="Noto Sans Symbols"/>
              <a:buChar char="■"/>
            </a:pPr>
            <a:r>
              <a:rPr lang="en-US" sz="2000" b="0" i="0" u="none">
                <a:solidFill>
                  <a:schemeClr val="dk1"/>
                </a:solidFill>
                <a:latin typeface="Tahoma"/>
                <a:ea typeface="Tahoma"/>
                <a:cs typeface="Tahoma"/>
                <a:sym typeface="Tahoma"/>
              </a:rPr>
              <a:t>main profile – most used, high quality digital video apps.</a:t>
            </a:r>
            <a:endParaRPr/>
          </a:p>
          <a:p>
            <a:pPr marL="342900" marR="0" lvl="0" indent="-342900" algn="l" rtl="0">
              <a:lnSpc>
                <a:spcPct val="100000"/>
              </a:lnSpc>
              <a:spcBef>
                <a:spcPts val="400"/>
              </a:spcBef>
              <a:spcAft>
                <a:spcPts val="0"/>
              </a:spcAft>
              <a:buClr>
                <a:schemeClr val="folHlink"/>
              </a:buClr>
              <a:buSzPts val="1200"/>
              <a:buFont typeface="Noto Sans Symbols"/>
              <a:buChar char="■"/>
            </a:pPr>
            <a:r>
              <a:rPr lang="en-US" sz="2000" b="0" i="0" u="none">
                <a:solidFill>
                  <a:schemeClr val="dk1"/>
                </a:solidFill>
                <a:latin typeface="Tahoma"/>
                <a:ea typeface="Tahoma"/>
                <a:cs typeface="Tahoma"/>
                <a:sym typeface="Tahoma"/>
              </a:rPr>
              <a:t>SNR (signal to noise ratio) scalable – supports multiple grades of video quality</a:t>
            </a:r>
            <a:endParaRPr/>
          </a:p>
          <a:p>
            <a:pPr marL="342900" marR="0" lvl="0" indent="-342900" algn="l" rtl="0">
              <a:lnSpc>
                <a:spcPct val="100000"/>
              </a:lnSpc>
              <a:spcBef>
                <a:spcPts val="400"/>
              </a:spcBef>
              <a:spcAft>
                <a:spcPts val="0"/>
              </a:spcAft>
              <a:buClr>
                <a:schemeClr val="folHlink"/>
              </a:buClr>
              <a:buSzPts val="1200"/>
              <a:buFont typeface="Noto Sans Symbols"/>
              <a:buChar char="■"/>
            </a:pPr>
            <a:r>
              <a:rPr lang="en-US" sz="2000" b="0" i="0" u="none">
                <a:solidFill>
                  <a:schemeClr val="dk1"/>
                </a:solidFill>
                <a:latin typeface="Tahoma"/>
                <a:ea typeface="Tahoma"/>
                <a:cs typeface="Tahoma"/>
                <a:sym typeface="Tahoma"/>
              </a:rPr>
              <a:t>spatially scalable - supports multiple grades of resolution</a:t>
            </a:r>
            <a:endParaRPr/>
          </a:p>
          <a:p>
            <a:pPr marL="342900" marR="0" lvl="0" indent="-342900" algn="l" rtl="0">
              <a:lnSpc>
                <a:spcPct val="100000"/>
              </a:lnSpc>
              <a:spcBef>
                <a:spcPts val="400"/>
              </a:spcBef>
              <a:spcAft>
                <a:spcPts val="0"/>
              </a:spcAft>
              <a:buClr>
                <a:schemeClr val="folHlink"/>
              </a:buClr>
              <a:buSzPts val="1200"/>
              <a:buFont typeface="Noto Sans Symbols"/>
              <a:buChar char="■"/>
            </a:pPr>
            <a:r>
              <a:rPr lang="en-US" sz="2000" b="0" i="0" u="none">
                <a:solidFill>
                  <a:schemeClr val="dk1"/>
                </a:solidFill>
                <a:latin typeface="Tahoma"/>
                <a:ea typeface="Tahoma"/>
                <a:cs typeface="Tahoma"/>
                <a:sym typeface="Tahoma"/>
              </a:rPr>
              <a:t>high – supports multiple grades of quality, resolution and chroma formats</a:t>
            </a:r>
            <a:endParaRPr/>
          </a:p>
          <a:p>
            <a:pPr marL="342900" marR="0" lvl="0" indent="-342900" algn="l" rtl="0">
              <a:lnSpc>
                <a:spcPct val="100000"/>
              </a:lnSpc>
              <a:spcBef>
                <a:spcPts val="400"/>
              </a:spcBef>
              <a:spcAft>
                <a:spcPts val="0"/>
              </a:spcAft>
              <a:buClr>
                <a:schemeClr val="folHlink"/>
              </a:buClr>
              <a:buSzPts val="1200"/>
              <a:buFont typeface="Noto Sans Symbols"/>
              <a:buChar char="■"/>
            </a:pPr>
            <a:r>
              <a:rPr lang="en-US" sz="2000" b="0" i="0" u="none">
                <a:solidFill>
                  <a:schemeClr val="dk1"/>
                </a:solidFill>
                <a:latin typeface="Tahoma"/>
                <a:ea typeface="Tahoma"/>
                <a:cs typeface="Tahoma"/>
                <a:sym typeface="Tahoma"/>
              </a:rPr>
              <a:t>4:2:2 </a:t>
            </a:r>
            <a:endParaRPr/>
          </a:p>
          <a:p>
            <a:pPr marL="342900" marR="0" lvl="0" indent="-342900" algn="l" rtl="0">
              <a:lnSpc>
                <a:spcPct val="100000"/>
              </a:lnSpc>
              <a:spcBef>
                <a:spcPts val="400"/>
              </a:spcBef>
              <a:spcAft>
                <a:spcPts val="0"/>
              </a:spcAft>
              <a:buClr>
                <a:schemeClr val="folHlink"/>
              </a:buClr>
              <a:buSzPts val="1200"/>
              <a:buFont typeface="Noto Sans Symbols"/>
              <a:buChar char="■"/>
            </a:pPr>
            <a:r>
              <a:rPr lang="en-US" sz="2000" b="0" i="0" u="none">
                <a:solidFill>
                  <a:schemeClr val="dk1"/>
                </a:solidFill>
                <a:latin typeface="Tahoma"/>
                <a:ea typeface="Tahoma"/>
                <a:cs typeface="Tahoma"/>
                <a:sym typeface="Tahoma"/>
              </a:rPr>
              <a:t>multiview</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1"/>
        <p:cNvGrpSpPr/>
        <p:nvPr/>
      </p:nvGrpSpPr>
      <p:grpSpPr>
        <a:xfrm>
          <a:off x="0" y="0"/>
          <a:ext cx="0" cy="0"/>
          <a:chOff x="0" y="0"/>
          <a:chExt cx="0" cy="0"/>
        </a:xfrm>
      </p:grpSpPr>
      <p:sp>
        <p:nvSpPr>
          <p:cNvPr id="342" name="Google Shape;342;p58"/>
          <p:cNvSpPr txBox="1">
            <a:spLocks noGrp="1"/>
          </p:cNvSpPr>
          <p:nvPr>
            <p:ph type="title"/>
          </p:nvPr>
        </p:nvSpPr>
        <p:spPr>
          <a:xfrm>
            <a:off x="311700" y="593367"/>
            <a:ext cx="8520600" cy="7635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600"/>
              <a:buFont typeface="Tahoma"/>
              <a:buNone/>
            </a:pPr>
            <a:r>
              <a:rPr lang="en-US" sz="3600" b="0" i="0" u="none">
                <a:solidFill>
                  <a:schemeClr val="dk2"/>
                </a:solidFill>
                <a:latin typeface="Tahoma"/>
                <a:ea typeface="Tahoma"/>
                <a:cs typeface="Tahoma"/>
                <a:sym typeface="Tahoma"/>
              </a:rPr>
              <a:t>MPEG-2 Profiles and Levels (2)</a:t>
            </a:r>
            <a:endParaRPr/>
          </a:p>
        </p:txBody>
      </p:sp>
      <p:sp>
        <p:nvSpPr>
          <p:cNvPr id="343" name="Google Shape;343;p58"/>
          <p:cNvSpPr txBox="1">
            <a:spLocks noGrp="1"/>
          </p:cNvSpPr>
          <p:nvPr>
            <p:ph type="body" idx="1"/>
          </p:nvPr>
        </p:nvSpPr>
        <p:spPr>
          <a:xfrm>
            <a:off x="1182687" y="2017712"/>
            <a:ext cx="7961312" cy="484028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folHlink"/>
              </a:buClr>
              <a:buSzPts val="1440"/>
              <a:buFont typeface="Noto Sans Symbols"/>
              <a:buChar char="■"/>
            </a:pPr>
            <a:r>
              <a:rPr lang="en-US" sz="2400" b="0" i="0" u="none">
                <a:solidFill>
                  <a:schemeClr val="dk1"/>
                </a:solidFill>
                <a:latin typeface="Tahoma"/>
                <a:ea typeface="Tahoma"/>
                <a:cs typeface="Tahoma"/>
                <a:sym typeface="Tahoma"/>
              </a:rPr>
              <a:t>there are 4 levels for each profile:</a:t>
            </a:r>
            <a:endParaRPr/>
          </a:p>
          <a:p>
            <a:pPr marL="342900" marR="0" lvl="0" indent="-342900" algn="l" rtl="0">
              <a:lnSpc>
                <a:spcPct val="100000"/>
              </a:lnSpc>
              <a:spcBef>
                <a:spcPts val="480"/>
              </a:spcBef>
              <a:spcAft>
                <a:spcPts val="0"/>
              </a:spcAft>
              <a:buClr>
                <a:schemeClr val="folHlink"/>
              </a:buClr>
              <a:buSzPts val="1440"/>
              <a:buFont typeface="Noto Sans Symbols"/>
              <a:buChar char="■"/>
            </a:pPr>
            <a:r>
              <a:rPr lang="en-US" sz="2400" b="0" i="0" u="none">
                <a:solidFill>
                  <a:schemeClr val="dk1"/>
                </a:solidFill>
                <a:latin typeface="Tahoma"/>
                <a:ea typeface="Tahoma"/>
                <a:cs typeface="Tahoma"/>
                <a:sym typeface="Tahoma"/>
              </a:rPr>
              <a:t>low (for SIF pictures)</a:t>
            </a:r>
            <a:endParaRPr/>
          </a:p>
          <a:p>
            <a:pPr marL="342900" marR="0" lvl="0" indent="-342900" algn="l" rtl="0">
              <a:lnSpc>
                <a:spcPct val="100000"/>
              </a:lnSpc>
              <a:spcBef>
                <a:spcPts val="480"/>
              </a:spcBef>
              <a:spcAft>
                <a:spcPts val="0"/>
              </a:spcAft>
              <a:buClr>
                <a:schemeClr val="folHlink"/>
              </a:buClr>
              <a:buSzPts val="1440"/>
              <a:buFont typeface="Noto Sans Symbols"/>
              <a:buChar char="■"/>
            </a:pPr>
            <a:r>
              <a:rPr lang="en-US" sz="2400" b="0" i="0" u="none">
                <a:solidFill>
                  <a:schemeClr val="dk1"/>
                </a:solidFill>
                <a:latin typeface="Tahoma"/>
                <a:ea typeface="Tahoma"/>
                <a:cs typeface="Tahoma"/>
                <a:sym typeface="Tahoma"/>
              </a:rPr>
              <a:t>main (for ITU-R BT 601 resolution pictures)</a:t>
            </a:r>
            <a:endParaRPr/>
          </a:p>
          <a:p>
            <a:pPr marL="342900" marR="0" lvl="0" indent="-342900" algn="l" rtl="0">
              <a:lnSpc>
                <a:spcPct val="100000"/>
              </a:lnSpc>
              <a:spcBef>
                <a:spcPts val="480"/>
              </a:spcBef>
              <a:spcAft>
                <a:spcPts val="0"/>
              </a:spcAft>
              <a:buClr>
                <a:schemeClr val="folHlink"/>
              </a:buClr>
              <a:buSzPts val="1440"/>
              <a:buFont typeface="Noto Sans Symbols"/>
              <a:buChar char="■"/>
            </a:pPr>
            <a:r>
              <a:rPr lang="en-US" sz="2400" b="0" i="0" u="none">
                <a:solidFill>
                  <a:schemeClr val="dk1"/>
                </a:solidFill>
                <a:latin typeface="Tahoma"/>
                <a:ea typeface="Tahoma"/>
                <a:cs typeface="Tahoma"/>
                <a:sym typeface="Tahoma"/>
              </a:rPr>
              <a:t>high-1440 (for European HDTV resolution pictures)</a:t>
            </a:r>
            <a:endParaRPr/>
          </a:p>
          <a:p>
            <a:pPr marL="342900" marR="0" lvl="0" indent="-342900" algn="l" rtl="0">
              <a:lnSpc>
                <a:spcPct val="100000"/>
              </a:lnSpc>
              <a:spcBef>
                <a:spcPts val="480"/>
              </a:spcBef>
              <a:spcAft>
                <a:spcPts val="0"/>
              </a:spcAft>
              <a:buClr>
                <a:schemeClr val="folHlink"/>
              </a:buClr>
              <a:buSzPts val="1440"/>
              <a:buFont typeface="Noto Sans Symbols"/>
              <a:buChar char="■"/>
            </a:pPr>
            <a:r>
              <a:rPr lang="en-US" sz="2400" b="0" i="0" u="none">
                <a:solidFill>
                  <a:schemeClr val="dk1"/>
                </a:solidFill>
                <a:latin typeface="Tahoma"/>
                <a:ea typeface="Tahoma"/>
                <a:cs typeface="Tahoma"/>
                <a:sym typeface="Tahoma"/>
              </a:rPr>
              <a:t>high (for North America HDTV resolution pictures)</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7"/>
        <p:cNvGrpSpPr/>
        <p:nvPr/>
      </p:nvGrpSpPr>
      <p:grpSpPr>
        <a:xfrm>
          <a:off x="0" y="0"/>
          <a:ext cx="0" cy="0"/>
          <a:chOff x="0" y="0"/>
          <a:chExt cx="0" cy="0"/>
        </a:xfrm>
      </p:grpSpPr>
      <p:sp>
        <p:nvSpPr>
          <p:cNvPr id="348" name="Google Shape;348;p59"/>
          <p:cNvSpPr txBox="1">
            <a:spLocks noGrp="1"/>
          </p:cNvSpPr>
          <p:nvPr>
            <p:ph type="title"/>
          </p:nvPr>
        </p:nvSpPr>
        <p:spPr>
          <a:xfrm>
            <a:off x="311700" y="593367"/>
            <a:ext cx="8520600" cy="7635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600"/>
              <a:buFont typeface="Tahoma"/>
              <a:buNone/>
            </a:pPr>
            <a:r>
              <a:rPr lang="en-US" sz="3600" b="0" i="0" u="none">
                <a:solidFill>
                  <a:schemeClr val="dk2"/>
                </a:solidFill>
                <a:latin typeface="Tahoma"/>
                <a:ea typeface="Tahoma"/>
                <a:cs typeface="Tahoma"/>
                <a:sym typeface="Tahoma"/>
              </a:rPr>
              <a:t>MPEG-2 Profiles and Levels (3)</a:t>
            </a:r>
            <a:endParaRPr/>
          </a:p>
        </p:txBody>
      </p:sp>
      <p:pic>
        <p:nvPicPr>
          <p:cNvPr id="349" name="Google Shape;349;p59"/>
          <p:cNvPicPr preferRelativeResize="0"/>
          <p:nvPr/>
        </p:nvPicPr>
        <p:blipFill rotWithShape="1">
          <a:blip r:embed="rId3">
            <a:alphaModFix/>
          </a:blip>
          <a:srcRect/>
          <a:stretch/>
        </p:blipFill>
        <p:spPr>
          <a:xfrm>
            <a:off x="1447800" y="2057400"/>
            <a:ext cx="6715125" cy="4168775"/>
          </a:xfrm>
          <a:prstGeom prst="rect">
            <a:avLst/>
          </a:prstGeom>
          <a:noFill/>
          <a:ln>
            <a:noFill/>
          </a:ln>
        </p:spPr>
      </p:pic>
      <p:cxnSp>
        <p:nvCxnSpPr>
          <p:cNvPr id="350" name="Google Shape;350;p59"/>
          <p:cNvCxnSpPr/>
          <p:nvPr/>
        </p:nvCxnSpPr>
        <p:spPr>
          <a:xfrm>
            <a:off x="1524000" y="3962400"/>
            <a:ext cx="6477000" cy="0"/>
          </a:xfrm>
          <a:prstGeom prst="straightConnector1">
            <a:avLst/>
          </a:prstGeom>
          <a:noFill/>
          <a:ln w="9525" cap="flat" cmpd="sng">
            <a:solidFill>
              <a:schemeClr val="dk1"/>
            </a:solidFill>
            <a:prstDash val="solid"/>
            <a:miter lim="800000"/>
            <a:headEnd type="none" w="med" len="med"/>
            <a:tailEnd type="none" w="med" len="med"/>
          </a:ln>
        </p:spPr>
      </p:cxnSp>
      <p:cxnSp>
        <p:nvCxnSpPr>
          <p:cNvPr id="351" name="Google Shape;351;p59"/>
          <p:cNvCxnSpPr/>
          <p:nvPr/>
        </p:nvCxnSpPr>
        <p:spPr>
          <a:xfrm>
            <a:off x="1524000" y="4648200"/>
            <a:ext cx="6477000" cy="0"/>
          </a:xfrm>
          <a:prstGeom prst="straightConnector1">
            <a:avLst/>
          </a:prstGeom>
          <a:noFill/>
          <a:ln w="9525" cap="flat" cmpd="sng">
            <a:solidFill>
              <a:schemeClr val="dk1"/>
            </a:solidFill>
            <a:prstDash val="solid"/>
            <a:miter lim="800000"/>
            <a:headEnd type="none" w="med" len="med"/>
            <a:tailEnd type="none" w="med" len="med"/>
          </a:ln>
        </p:spPr>
      </p:cxnSp>
      <p:cxnSp>
        <p:nvCxnSpPr>
          <p:cNvPr id="352" name="Google Shape;352;p59"/>
          <p:cNvCxnSpPr/>
          <p:nvPr/>
        </p:nvCxnSpPr>
        <p:spPr>
          <a:xfrm>
            <a:off x="1524000" y="5334000"/>
            <a:ext cx="6477000" cy="0"/>
          </a:xfrm>
          <a:prstGeom prst="straightConnector1">
            <a:avLst/>
          </a:prstGeom>
          <a:noFill/>
          <a:ln w="9525" cap="flat" cmpd="sng">
            <a:solidFill>
              <a:schemeClr val="dk1"/>
            </a:solidFill>
            <a:prstDash val="solid"/>
            <a:miter lim="800000"/>
            <a:headEnd type="none" w="med" len="med"/>
            <a:tailEnd type="none" w="med" len="med"/>
          </a:ln>
        </p:spPr>
      </p:cxn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6"/>
        <p:cNvGrpSpPr/>
        <p:nvPr/>
      </p:nvGrpSpPr>
      <p:grpSpPr>
        <a:xfrm>
          <a:off x="0" y="0"/>
          <a:ext cx="0" cy="0"/>
          <a:chOff x="0" y="0"/>
          <a:chExt cx="0" cy="0"/>
        </a:xfrm>
      </p:grpSpPr>
      <p:sp>
        <p:nvSpPr>
          <p:cNvPr id="357" name="Google Shape;357;p60"/>
          <p:cNvSpPr txBox="1">
            <a:spLocks noGrp="1"/>
          </p:cNvSpPr>
          <p:nvPr>
            <p:ph type="title"/>
          </p:nvPr>
        </p:nvSpPr>
        <p:spPr>
          <a:xfrm>
            <a:off x="311700" y="593367"/>
            <a:ext cx="8520600" cy="7635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600"/>
              <a:buFont typeface="Tahoma"/>
              <a:buNone/>
            </a:pPr>
            <a:r>
              <a:rPr lang="en-US" sz="3600" b="0" i="0" u="none">
                <a:solidFill>
                  <a:schemeClr val="dk2"/>
                </a:solidFill>
                <a:latin typeface="Tahoma"/>
                <a:ea typeface="Tahoma"/>
                <a:cs typeface="Tahoma"/>
                <a:sym typeface="Tahoma"/>
              </a:rPr>
              <a:t>Scalable coding</a:t>
            </a:r>
            <a:endParaRPr/>
          </a:p>
        </p:txBody>
      </p:sp>
      <p:sp>
        <p:nvSpPr>
          <p:cNvPr id="358" name="Google Shape;358;p60"/>
          <p:cNvSpPr txBox="1">
            <a:spLocks noGrp="1"/>
          </p:cNvSpPr>
          <p:nvPr>
            <p:ph type="body" idx="1"/>
          </p:nvPr>
        </p:nvSpPr>
        <p:spPr>
          <a:xfrm>
            <a:off x="838200" y="1828800"/>
            <a:ext cx="8305800" cy="5029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folHlink"/>
              </a:buClr>
              <a:buSzPts val="1440"/>
              <a:buFont typeface="Noto Sans Symbols"/>
              <a:buChar char="■"/>
            </a:pPr>
            <a:r>
              <a:rPr lang="en-US" sz="2400" b="0" i="0" u="none">
                <a:solidFill>
                  <a:schemeClr val="dk1"/>
                </a:solidFill>
                <a:latin typeface="Tahoma"/>
                <a:ea typeface="Tahoma"/>
                <a:cs typeface="Tahoma"/>
                <a:sym typeface="Tahoma"/>
              </a:rPr>
              <a:t>scalable coding – means coding the audio-video stream into a base layer and some enhancement layers, so that when the base layer is decoded basic quality is achieved, but if the transmission channel allows it, decoding enhancement layers brings additional quality to the decoded stream</a:t>
            </a:r>
            <a:endParaRPr/>
          </a:p>
          <a:p>
            <a:pPr marL="342900" marR="0" lvl="0" indent="-342900" algn="l" rtl="0">
              <a:lnSpc>
                <a:spcPct val="100000"/>
              </a:lnSpc>
              <a:spcBef>
                <a:spcPts val="480"/>
              </a:spcBef>
              <a:spcAft>
                <a:spcPts val="0"/>
              </a:spcAft>
              <a:buClr>
                <a:schemeClr val="folHlink"/>
              </a:buClr>
              <a:buSzPts val="1440"/>
              <a:buFont typeface="Noto Sans Symbols"/>
              <a:buChar char="■"/>
            </a:pPr>
            <a:r>
              <a:rPr lang="en-US" sz="2400" b="0" i="0" u="none">
                <a:solidFill>
                  <a:schemeClr val="dk1"/>
                </a:solidFill>
                <a:latin typeface="Tahoma"/>
                <a:ea typeface="Tahoma"/>
                <a:cs typeface="Tahoma"/>
                <a:sym typeface="Tahoma"/>
              </a:rPr>
              <a:t>there are 4 types of scalability</a:t>
            </a:r>
            <a:endParaRPr/>
          </a:p>
          <a:p>
            <a:pPr marL="742950" marR="0" lvl="1" indent="-285750" algn="l" rtl="0">
              <a:lnSpc>
                <a:spcPct val="100000"/>
              </a:lnSpc>
              <a:spcBef>
                <a:spcPts val="400"/>
              </a:spcBef>
              <a:spcAft>
                <a:spcPts val="0"/>
              </a:spcAft>
              <a:buClr>
                <a:schemeClr val="hlink"/>
              </a:buClr>
              <a:buSzPts val="1100"/>
              <a:buFont typeface="Noto Sans Symbols"/>
              <a:buChar char="■"/>
            </a:pPr>
            <a:r>
              <a:rPr lang="en-US" sz="2000" b="0" i="0" u="none" strike="noStrike" cap="none">
                <a:solidFill>
                  <a:schemeClr val="dk1"/>
                </a:solidFill>
                <a:latin typeface="Tahoma"/>
                <a:ea typeface="Tahoma"/>
                <a:cs typeface="Tahoma"/>
                <a:sym typeface="Tahoma"/>
              </a:rPr>
              <a:t>SNR scalability</a:t>
            </a:r>
            <a:endParaRPr/>
          </a:p>
          <a:p>
            <a:pPr marL="742950" marR="0" lvl="1" indent="-285750" algn="l" rtl="0">
              <a:lnSpc>
                <a:spcPct val="100000"/>
              </a:lnSpc>
              <a:spcBef>
                <a:spcPts val="400"/>
              </a:spcBef>
              <a:spcAft>
                <a:spcPts val="0"/>
              </a:spcAft>
              <a:buClr>
                <a:schemeClr val="hlink"/>
              </a:buClr>
              <a:buSzPts val="1100"/>
              <a:buFont typeface="Noto Sans Symbols"/>
              <a:buChar char="■"/>
            </a:pPr>
            <a:r>
              <a:rPr lang="en-US" sz="2000" b="0" i="0" u="none" strike="noStrike" cap="none">
                <a:solidFill>
                  <a:schemeClr val="dk1"/>
                </a:solidFill>
                <a:latin typeface="Tahoma"/>
                <a:ea typeface="Tahoma"/>
                <a:cs typeface="Tahoma"/>
                <a:sym typeface="Tahoma"/>
              </a:rPr>
              <a:t>spatial scalability</a:t>
            </a:r>
            <a:endParaRPr/>
          </a:p>
          <a:p>
            <a:pPr marL="742950" marR="0" lvl="1" indent="-285750" algn="l" rtl="0">
              <a:lnSpc>
                <a:spcPct val="100000"/>
              </a:lnSpc>
              <a:spcBef>
                <a:spcPts val="400"/>
              </a:spcBef>
              <a:spcAft>
                <a:spcPts val="0"/>
              </a:spcAft>
              <a:buClr>
                <a:schemeClr val="hlink"/>
              </a:buClr>
              <a:buSzPts val="1100"/>
              <a:buFont typeface="Noto Sans Symbols"/>
              <a:buChar char="■"/>
            </a:pPr>
            <a:r>
              <a:rPr lang="en-US" sz="2000" b="0" i="0" u="none" strike="noStrike" cap="none">
                <a:solidFill>
                  <a:schemeClr val="dk1"/>
                </a:solidFill>
                <a:latin typeface="Tahoma"/>
                <a:ea typeface="Tahoma"/>
                <a:cs typeface="Tahoma"/>
                <a:sym typeface="Tahoma"/>
              </a:rPr>
              <a:t>temporal scalability</a:t>
            </a:r>
            <a:endParaRPr/>
          </a:p>
          <a:p>
            <a:pPr marL="742950" marR="0" lvl="1" indent="-285750" algn="l" rtl="0">
              <a:lnSpc>
                <a:spcPct val="100000"/>
              </a:lnSpc>
              <a:spcBef>
                <a:spcPts val="400"/>
              </a:spcBef>
              <a:spcAft>
                <a:spcPts val="0"/>
              </a:spcAft>
              <a:buClr>
                <a:schemeClr val="hlink"/>
              </a:buClr>
              <a:buSzPts val="1100"/>
              <a:buFont typeface="Noto Sans Symbols"/>
              <a:buChar char="■"/>
            </a:pPr>
            <a:r>
              <a:rPr lang="en-US" sz="2000" b="0" i="0" u="none" strike="noStrike" cap="none">
                <a:solidFill>
                  <a:schemeClr val="dk1"/>
                </a:solidFill>
                <a:latin typeface="Tahoma"/>
                <a:ea typeface="Tahoma"/>
                <a:cs typeface="Tahoma"/>
                <a:sym typeface="Tahoma"/>
              </a:rPr>
              <a:t>hybrid (combination of the above)</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2"/>
        <p:cNvGrpSpPr/>
        <p:nvPr/>
      </p:nvGrpSpPr>
      <p:grpSpPr>
        <a:xfrm>
          <a:off x="0" y="0"/>
          <a:ext cx="0" cy="0"/>
          <a:chOff x="0" y="0"/>
          <a:chExt cx="0" cy="0"/>
        </a:xfrm>
      </p:grpSpPr>
      <p:sp>
        <p:nvSpPr>
          <p:cNvPr id="363" name="Google Shape;363;p61"/>
          <p:cNvSpPr txBox="1">
            <a:spLocks noGrp="1"/>
          </p:cNvSpPr>
          <p:nvPr>
            <p:ph type="title"/>
          </p:nvPr>
        </p:nvSpPr>
        <p:spPr>
          <a:xfrm>
            <a:off x="311700" y="593367"/>
            <a:ext cx="8520600" cy="7635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600"/>
              <a:buFont typeface="Tahoma"/>
              <a:buNone/>
            </a:pPr>
            <a:r>
              <a:rPr lang="en-US" sz="3600" b="0" i="0" u="none">
                <a:solidFill>
                  <a:schemeClr val="dk2"/>
                </a:solidFill>
                <a:latin typeface="Tahoma"/>
                <a:ea typeface="Tahoma"/>
                <a:cs typeface="Tahoma"/>
                <a:sym typeface="Tahoma"/>
              </a:rPr>
              <a:t>SNR scalability</a:t>
            </a:r>
            <a:endParaRPr/>
          </a:p>
        </p:txBody>
      </p:sp>
      <p:pic>
        <p:nvPicPr>
          <p:cNvPr id="364" name="Google Shape;364;p61"/>
          <p:cNvPicPr preferRelativeResize="0"/>
          <p:nvPr/>
        </p:nvPicPr>
        <p:blipFill rotWithShape="1">
          <a:blip r:embed="rId3">
            <a:alphaModFix/>
          </a:blip>
          <a:srcRect/>
          <a:stretch/>
        </p:blipFill>
        <p:spPr>
          <a:xfrm>
            <a:off x="282575" y="2133600"/>
            <a:ext cx="8861425" cy="366236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311700" y="593367"/>
            <a:ext cx="8520600" cy="7635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600"/>
              <a:buFont typeface="Tahoma"/>
              <a:buNone/>
            </a:pPr>
            <a:r>
              <a:rPr lang="en-US" sz="3600" b="0" i="0" u="none">
                <a:solidFill>
                  <a:schemeClr val="dk2"/>
                </a:solidFill>
                <a:latin typeface="Tahoma"/>
                <a:ea typeface="Tahoma"/>
                <a:cs typeface="Tahoma"/>
                <a:sym typeface="Tahoma"/>
              </a:rPr>
              <a:t>Video compression standards</a:t>
            </a:r>
            <a:endParaRPr/>
          </a:p>
        </p:txBody>
      </p:sp>
      <p:sp>
        <p:nvSpPr>
          <p:cNvPr id="90" name="Google Shape;90;p17"/>
          <p:cNvSpPr txBox="1">
            <a:spLocks noGrp="1"/>
          </p:cNvSpPr>
          <p:nvPr>
            <p:ph type="body" idx="1"/>
          </p:nvPr>
        </p:nvSpPr>
        <p:spPr>
          <a:xfrm>
            <a:off x="990600" y="2017712"/>
            <a:ext cx="8153400" cy="4840287"/>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folHlink"/>
              </a:buClr>
              <a:buSzPts val="1440"/>
              <a:buFont typeface="Noto Sans Symbols"/>
              <a:buChar char="■"/>
            </a:pPr>
            <a:r>
              <a:rPr lang="en-US" sz="2400" b="0" i="0" u="none" strike="noStrike" cap="none">
                <a:solidFill>
                  <a:schemeClr val="dk1"/>
                </a:solidFill>
                <a:latin typeface="Tahoma"/>
                <a:ea typeface="Tahoma"/>
                <a:cs typeface="Tahoma"/>
                <a:sym typeface="Tahoma"/>
              </a:rPr>
              <a:t>there are 2 family of standards: ISO/IEC MPEG and ITU-T </a:t>
            </a:r>
            <a:endParaRPr/>
          </a:p>
          <a:p>
            <a:pPr marL="342900" marR="0" lvl="0" indent="-342900" algn="l" rtl="0">
              <a:lnSpc>
                <a:spcPct val="90000"/>
              </a:lnSpc>
              <a:spcBef>
                <a:spcPts val="480"/>
              </a:spcBef>
              <a:spcAft>
                <a:spcPts val="0"/>
              </a:spcAft>
              <a:buClr>
                <a:schemeClr val="folHlink"/>
              </a:buClr>
              <a:buSzPts val="1440"/>
              <a:buFont typeface="Noto Sans Symbols"/>
              <a:buChar char="■"/>
            </a:pPr>
            <a:r>
              <a:rPr lang="en-US" sz="2400" b="0" i="0" u="none" strike="noStrike" cap="none">
                <a:solidFill>
                  <a:schemeClr val="dk1"/>
                </a:solidFill>
                <a:latin typeface="Tahoma"/>
                <a:ea typeface="Tahoma"/>
                <a:cs typeface="Tahoma"/>
                <a:sym typeface="Tahoma"/>
              </a:rPr>
              <a:t>International Standardization Organization(ISO), International Electrotechnical Commission (IEC) , MPEG (Moving Pictures Experts Group) produced the MPEG standards:</a:t>
            </a:r>
            <a:endParaRPr/>
          </a:p>
          <a:p>
            <a:pPr marL="742950" marR="0" lvl="1" indent="-285750" algn="l" rtl="0">
              <a:lnSpc>
                <a:spcPct val="90000"/>
              </a:lnSpc>
              <a:spcBef>
                <a:spcPts val="400"/>
              </a:spcBef>
              <a:spcAft>
                <a:spcPts val="0"/>
              </a:spcAft>
              <a:buClr>
                <a:schemeClr val="hlink"/>
              </a:buClr>
              <a:buSzPts val="1100"/>
              <a:buFont typeface="Noto Sans Symbols"/>
              <a:buChar char="■"/>
            </a:pPr>
            <a:r>
              <a:rPr lang="en-US" sz="2000" b="0" i="0" u="none" strike="noStrike" cap="none">
                <a:solidFill>
                  <a:schemeClr val="dk1"/>
                </a:solidFill>
                <a:latin typeface="Tahoma"/>
                <a:ea typeface="Tahoma"/>
                <a:cs typeface="Tahoma"/>
                <a:sym typeface="Tahoma"/>
              </a:rPr>
              <a:t>MPEG-1, 1992 : video standards for CDROMs and Internet video</a:t>
            </a:r>
            <a:endParaRPr/>
          </a:p>
          <a:p>
            <a:pPr marL="742950" marR="0" lvl="1" indent="-285750" algn="l" rtl="0">
              <a:lnSpc>
                <a:spcPct val="90000"/>
              </a:lnSpc>
              <a:spcBef>
                <a:spcPts val="400"/>
              </a:spcBef>
              <a:spcAft>
                <a:spcPts val="0"/>
              </a:spcAft>
              <a:buClr>
                <a:schemeClr val="hlink"/>
              </a:buClr>
              <a:buSzPts val="1100"/>
              <a:buFont typeface="Noto Sans Symbols"/>
              <a:buChar char="■"/>
            </a:pPr>
            <a:r>
              <a:rPr lang="en-US" sz="2000" b="0" i="0" u="none" strike="noStrike" cap="none">
                <a:solidFill>
                  <a:schemeClr val="dk1"/>
                </a:solidFill>
                <a:latin typeface="Tahoma"/>
                <a:ea typeface="Tahoma"/>
                <a:cs typeface="Tahoma"/>
                <a:sym typeface="Tahoma"/>
              </a:rPr>
              <a:t>MPEG-2, 1994 : video standards for television and telecommunications standards</a:t>
            </a:r>
            <a:endParaRPr/>
          </a:p>
          <a:p>
            <a:pPr marL="742950" marR="0" lvl="1" indent="-285750" algn="l" rtl="0">
              <a:lnSpc>
                <a:spcPct val="90000"/>
              </a:lnSpc>
              <a:spcBef>
                <a:spcPts val="400"/>
              </a:spcBef>
              <a:spcAft>
                <a:spcPts val="0"/>
              </a:spcAft>
              <a:buClr>
                <a:schemeClr val="hlink"/>
              </a:buClr>
              <a:buSzPts val="1100"/>
              <a:buFont typeface="Noto Sans Symbols"/>
              <a:buChar char="■"/>
            </a:pPr>
            <a:r>
              <a:rPr lang="en-US" sz="2000" b="0" i="0" u="none" strike="noStrike" cap="none">
                <a:solidFill>
                  <a:schemeClr val="dk1"/>
                </a:solidFill>
                <a:latin typeface="Tahoma"/>
                <a:ea typeface="Tahoma"/>
                <a:cs typeface="Tahoma"/>
                <a:sym typeface="Tahoma"/>
              </a:rPr>
              <a:t>MPEG-4, 1999 : advanced video coding standards</a:t>
            </a:r>
            <a:endParaRPr/>
          </a:p>
          <a:p>
            <a:pPr marL="742950" marR="0" lvl="1" indent="-285750" algn="l" rtl="0">
              <a:lnSpc>
                <a:spcPct val="90000"/>
              </a:lnSpc>
              <a:spcBef>
                <a:spcPts val="400"/>
              </a:spcBef>
              <a:spcAft>
                <a:spcPts val="0"/>
              </a:spcAft>
              <a:buClr>
                <a:schemeClr val="hlink"/>
              </a:buClr>
              <a:buSzPts val="1100"/>
              <a:buFont typeface="Noto Sans Symbols"/>
              <a:buChar char="■"/>
            </a:pPr>
            <a:r>
              <a:rPr lang="en-US" sz="2000" b="0" i="0" u="none" strike="noStrike" cap="none">
                <a:solidFill>
                  <a:schemeClr val="dk1"/>
                </a:solidFill>
                <a:latin typeface="Tahoma"/>
                <a:ea typeface="Tahoma"/>
                <a:cs typeface="Tahoma"/>
                <a:sym typeface="Tahoma"/>
              </a:rPr>
              <a:t>MPEG-7, 2001 : metadata for audio-video streams, Multimedia Content Description Interface</a:t>
            </a:r>
            <a:endParaRPr/>
          </a:p>
          <a:p>
            <a:pPr marL="742950" marR="0" lvl="1" indent="-285750" algn="l" rtl="0">
              <a:lnSpc>
                <a:spcPct val="90000"/>
              </a:lnSpc>
              <a:spcBef>
                <a:spcPts val="400"/>
              </a:spcBef>
              <a:spcAft>
                <a:spcPts val="0"/>
              </a:spcAft>
              <a:buClr>
                <a:schemeClr val="hlink"/>
              </a:buClr>
              <a:buSzPts val="1100"/>
              <a:buFont typeface="Noto Sans Symbols"/>
              <a:buChar char="■"/>
            </a:pPr>
            <a:r>
              <a:rPr lang="en-US" sz="2000" b="0" i="0" u="none" strike="noStrike" cap="none">
                <a:solidFill>
                  <a:schemeClr val="dk1"/>
                </a:solidFill>
                <a:latin typeface="Tahoma"/>
                <a:ea typeface="Tahoma"/>
                <a:cs typeface="Tahoma"/>
                <a:sym typeface="Tahoma"/>
              </a:rPr>
              <a:t>MPEG-21, 2002 : distribution, exchange, user access of multimedia data and intellectual property management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8"/>
        <p:cNvGrpSpPr/>
        <p:nvPr/>
      </p:nvGrpSpPr>
      <p:grpSpPr>
        <a:xfrm>
          <a:off x="0" y="0"/>
          <a:ext cx="0" cy="0"/>
          <a:chOff x="0" y="0"/>
          <a:chExt cx="0" cy="0"/>
        </a:xfrm>
      </p:grpSpPr>
      <p:sp>
        <p:nvSpPr>
          <p:cNvPr id="369" name="Google Shape;369;p62"/>
          <p:cNvSpPr txBox="1">
            <a:spLocks noGrp="1"/>
          </p:cNvSpPr>
          <p:nvPr>
            <p:ph type="title"/>
          </p:nvPr>
        </p:nvSpPr>
        <p:spPr>
          <a:xfrm>
            <a:off x="311700" y="593367"/>
            <a:ext cx="8520600" cy="7635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600"/>
              <a:buFont typeface="Tahoma"/>
              <a:buNone/>
            </a:pPr>
            <a:r>
              <a:rPr lang="en-US" sz="3600" b="0" i="0" u="none">
                <a:solidFill>
                  <a:schemeClr val="dk2"/>
                </a:solidFill>
                <a:latin typeface="Tahoma"/>
                <a:ea typeface="Tahoma"/>
                <a:cs typeface="Tahoma"/>
                <a:sym typeface="Tahoma"/>
              </a:rPr>
              <a:t>Spatial scalability</a:t>
            </a:r>
            <a:endParaRPr/>
          </a:p>
        </p:txBody>
      </p:sp>
      <p:pic>
        <p:nvPicPr>
          <p:cNvPr id="370" name="Google Shape;370;p62"/>
          <p:cNvPicPr preferRelativeResize="0"/>
          <p:nvPr/>
        </p:nvPicPr>
        <p:blipFill rotWithShape="1">
          <a:blip r:embed="rId3">
            <a:alphaModFix/>
          </a:blip>
          <a:srcRect/>
          <a:stretch/>
        </p:blipFill>
        <p:spPr>
          <a:xfrm>
            <a:off x="533400" y="2667000"/>
            <a:ext cx="8164512" cy="3148012"/>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4"/>
        <p:cNvGrpSpPr/>
        <p:nvPr/>
      </p:nvGrpSpPr>
      <p:grpSpPr>
        <a:xfrm>
          <a:off x="0" y="0"/>
          <a:ext cx="0" cy="0"/>
          <a:chOff x="0" y="0"/>
          <a:chExt cx="0" cy="0"/>
        </a:xfrm>
      </p:grpSpPr>
      <p:sp>
        <p:nvSpPr>
          <p:cNvPr id="375" name="Google Shape;375;p63"/>
          <p:cNvSpPr txBox="1">
            <a:spLocks noGrp="1"/>
          </p:cNvSpPr>
          <p:nvPr>
            <p:ph type="title"/>
          </p:nvPr>
        </p:nvSpPr>
        <p:spPr>
          <a:xfrm>
            <a:off x="311700" y="593367"/>
            <a:ext cx="8520600" cy="7635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600"/>
              <a:buFont typeface="Tahoma"/>
              <a:buNone/>
            </a:pPr>
            <a:r>
              <a:rPr lang="en-US" sz="3600" b="0" i="0" u="none">
                <a:solidFill>
                  <a:schemeClr val="dk2"/>
                </a:solidFill>
                <a:latin typeface="Tahoma"/>
                <a:ea typeface="Tahoma"/>
                <a:cs typeface="Tahoma"/>
                <a:sym typeface="Tahoma"/>
              </a:rPr>
              <a:t>Encoding of interlaced video</a:t>
            </a:r>
            <a:endParaRPr/>
          </a:p>
        </p:txBody>
      </p:sp>
      <p:sp>
        <p:nvSpPr>
          <p:cNvPr id="376" name="Google Shape;376;p63"/>
          <p:cNvSpPr txBox="1">
            <a:spLocks noGrp="1"/>
          </p:cNvSpPr>
          <p:nvPr>
            <p:ph type="body" idx="1"/>
          </p:nvPr>
        </p:nvSpPr>
        <p:spPr>
          <a:xfrm>
            <a:off x="311700" y="1536633"/>
            <a:ext cx="8520600" cy="4555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folHlink"/>
              </a:buClr>
              <a:buSzPts val="1440"/>
              <a:buFont typeface="Noto Sans Symbols"/>
              <a:buChar char="■"/>
            </a:pPr>
            <a:r>
              <a:rPr lang="en-US" sz="2400" b="0" i="0" u="none">
                <a:solidFill>
                  <a:schemeClr val="dk1"/>
                </a:solidFill>
                <a:latin typeface="Tahoma"/>
                <a:ea typeface="Tahoma"/>
                <a:cs typeface="Tahoma"/>
                <a:sym typeface="Tahoma"/>
              </a:rPr>
              <a:t>MPEG-2 allows encoding of interlaced video and a frame can be intracoded or intercoded as a picture or as a field of picture</a:t>
            </a:r>
            <a:endParaRPr/>
          </a:p>
          <a:p>
            <a:pPr marL="342900" marR="0" lvl="0" indent="-342900" algn="l" rtl="0">
              <a:lnSpc>
                <a:spcPct val="100000"/>
              </a:lnSpc>
              <a:spcBef>
                <a:spcPts val="480"/>
              </a:spcBef>
              <a:spcAft>
                <a:spcPts val="0"/>
              </a:spcAft>
              <a:buClr>
                <a:schemeClr val="folHlink"/>
              </a:buClr>
              <a:buSzPts val="1440"/>
              <a:buFont typeface="Noto Sans Symbols"/>
              <a:buChar char="■"/>
            </a:pPr>
            <a:r>
              <a:rPr lang="en-US" sz="2400" b="0" i="0" u="none">
                <a:solidFill>
                  <a:schemeClr val="dk1"/>
                </a:solidFill>
                <a:latin typeface="Tahoma"/>
                <a:ea typeface="Tahoma"/>
                <a:cs typeface="Tahoma"/>
                <a:sym typeface="Tahoma"/>
              </a:rPr>
              <a:t>motion estimation/compensation can be between frames or between fields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311700" y="593367"/>
            <a:ext cx="8520600" cy="7635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600"/>
              <a:buFont typeface="Tahoma"/>
              <a:buNone/>
            </a:pPr>
            <a:r>
              <a:rPr lang="en-US" sz="3600" b="0" i="0" u="none">
                <a:solidFill>
                  <a:schemeClr val="dk2"/>
                </a:solidFill>
                <a:latin typeface="Tahoma"/>
                <a:ea typeface="Tahoma"/>
                <a:cs typeface="Tahoma"/>
                <a:sym typeface="Tahoma"/>
              </a:rPr>
              <a:t>Video compression standards (2)</a:t>
            </a:r>
            <a:endParaRPr/>
          </a:p>
        </p:txBody>
      </p:sp>
      <p:sp>
        <p:nvSpPr>
          <p:cNvPr id="96" name="Google Shape;96;p18"/>
          <p:cNvSpPr txBox="1">
            <a:spLocks noGrp="1"/>
          </p:cNvSpPr>
          <p:nvPr>
            <p:ph type="body" idx="1"/>
          </p:nvPr>
        </p:nvSpPr>
        <p:spPr>
          <a:xfrm>
            <a:off x="1182687" y="2017712"/>
            <a:ext cx="7961312" cy="484028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folHlink"/>
              </a:buClr>
              <a:buSzPts val="1440"/>
              <a:buFont typeface="Noto Sans Symbols"/>
              <a:buChar char="■"/>
            </a:pPr>
            <a:r>
              <a:rPr lang="en-US" sz="2400" b="0" i="0" u="none" strike="noStrike" cap="none">
                <a:solidFill>
                  <a:schemeClr val="dk1"/>
                </a:solidFill>
                <a:latin typeface="Tahoma"/>
                <a:ea typeface="Tahoma"/>
                <a:cs typeface="Tahoma"/>
                <a:sym typeface="Tahoma"/>
              </a:rPr>
              <a:t>International Telecommunication Union (ITU-T) developed several recommendations for video coding:</a:t>
            </a:r>
            <a:endParaRPr/>
          </a:p>
          <a:p>
            <a:pPr marL="742950" marR="0" lvl="1" indent="-285750" algn="l" rtl="0">
              <a:lnSpc>
                <a:spcPct val="100000"/>
              </a:lnSpc>
              <a:spcBef>
                <a:spcPts val="400"/>
              </a:spcBef>
              <a:spcAft>
                <a:spcPts val="0"/>
              </a:spcAft>
              <a:buClr>
                <a:schemeClr val="hlink"/>
              </a:buClr>
              <a:buSzPts val="1100"/>
              <a:buFont typeface="Noto Sans Symbols"/>
              <a:buChar char="■"/>
            </a:pPr>
            <a:r>
              <a:rPr lang="en-US" sz="2000" b="0" i="0" u="none" strike="noStrike" cap="none">
                <a:solidFill>
                  <a:schemeClr val="dk1"/>
                </a:solidFill>
                <a:latin typeface="Tahoma"/>
                <a:ea typeface="Tahoma"/>
                <a:cs typeface="Tahoma"/>
                <a:sym typeface="Tahoma"/>
              </a:rPr>
              <a:t>H.261, 1990 : the first video codec specification, “Video Codec for Audio Visual Services at p x 64kbps”</a:t>
            </a:r>
            <a:endParaRPr/>
          </a:p>
          <a:p>
            <a:pPr marL="742950" marR="0" lvl="1" indent="-285750" algn="l" rtl="0">
              <a:lnSpc>
                <a:spcPct val="100000"/>
              </a:lnSpc>
              <a:spcBef>
                <a:spcPts val="400"/>
              </a:spcBef>
              <a:spcAft>
                <a:spcPts val="0"/>
              </a:spcAft>
              <a:buClr>
                <a:schemeClr val="hlink"/>
              </a:buClr>
              <a:buSzPts val="1100"/>
              <a:buFont typeface="Noto Sans Symbols"/>
              <a:buChar char="■"/>
            </a:pPr>
            <a:r>
              <a:rPr lang="en-US" sz="2000" b="0" i="0" u="none" strike="noStrike" cap="none">
                <a:solidFill>
                  <a:schemeClr val="dk1"/>
                </a:solidFill>
                <a:latin typeface="Tahoma"/>
                <a:ea typeface="Tahoma"/>
                <a:cs typeface="Tahoma"/>
                <a:sym typeface="Tahoma"/>
              </a:rPr>
              <a:t>H.262, 1995 : Infrastructure of audiovisual services—Coding of moving video</a:t>
            </a:r>
            <a:endParaRPr/>
          </a:p>
          <a:p>
            <a:pPr marL="742950" marR="0" lvl="1" indent="-285750" algn="l" rtl="0">
              <a:lnSpc>
                <a:spcPct val="100000"/>
              </a:lnSpc>
              <a:spcBef>
                <a:spcPts val="400"/>
              </a:spcBef>
              <a:spcAft>
                <a:spcPts val="0"/>
              </a:spcAft>
              <a:buClr>
                <a:schemeClr val="hlink"/>
              </a:buClr>
              <a:buSzPts val="1100"/>
              <a:buFont typeface="Noto Sans Symbols"/>
              <a:buChar char="■"/>
            </a:pPr>
            <a:r>
              <a:rPr lang="en-US" sz="2000" b="0" i="0" u="none" strike="noStrike" cap="none">
                <a:solidFill>
                  <a:schemeClr val="dk1"/>
                </a:solidFill>
                <a:latin typeface="Tahoma"/>
                <a:ea typeface="Tahoma"/>
                <a:cs typeface="Tahoma"/>
                <a:sym typeface="Tahoma"/>
              </a:rPr>
              <a:t>H.263, 1995 : Video coding for low bit rate communications</a:t>
            </a:r>
            <a:endParaRPr/>
          </a:p>
          <a:p>
            <a:pPr marL="742950" marR="0" lvl="1" indent="-285750" algn="l" rtl="0">
              <a:lnSpc>
                <a:spcPct val="100000"/>
              </a:lnSpc>
              <a:spcBef>
                <a:spcPts val="400"/>
              </a:spcBef>
              <a:spcAft>
                <a:spcPts val="0"/>
              </a:spcAft>
              <a:buClr>
                <a:schemeClr val="hlink"/>
              </a:buClr>
              <a:buSzPts val="1100"/>
              <a:buFont typeface="Noto Sans Symbols"/>
              <a:buChar char="■"/>
            </a:pPr>
            <a:r>
              <a:rPr lang="en-US" sz="2000" b="0" i="0" u="none" strike="noStrike" cap="none">
                <a:solidFill>
                  <a:schemeClr val="dk1"/>
                </a:solidFill>
                <a:latin typeface="Tahoma"/>
                <a:ea typeface="Tahoma"/>
                <a:cs typeface="Tahoma"/>
                <a:sym typeface="Tahoma"/>
              </a:rPr>
              <a:t>H.264, 2002 : Advanced Video Codec (AVC), in conjunction with MPEG-4</a:t>
            </a:r>
            <a:endParaRPr/>
          </a:p>
          <a:p>
            <a:pPr marL="342900" marR="0" lvl="0" indent="-266700" algn="l" rtl="0">
              <a:lnSpc>
                <a:spcPct val="100000"/>
              </a:lnSpc>
              <a:spcBef>
                <a:spcPts val="400"/>
              </a:spcBef>
              <a:spcAft>
                <a:spcPts val="0"/>
              </a:spcAft>
              <a:buClr>
                <a:schemeClr val="folHlink"/>
              </a:buClr>
              <a:buSzPts val="1200"/>
              <a:buFont typeface="Noto Sans Symbols"/>
              <a:buNone/>
            </a:pPr>
            <a:endParaRPr sz="2000" b="0" i="0" u="none" strike="noStrike" cap="none">
              <a:solidFill>
                <a:schemeClr val="dk1"/>
              </a:solidFill>
              <a:latin typeface="Tahoma"/>
              <a:ea typeface="Tahoma"/>
              <a:cs typeface="Tahoma"/>
              <a:sym typeface="Tahom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311700" y="593367"/>
            <a:ext cx="8520600" cy="7635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600"/>
              <a:buFont typeface="Tahoma"/>
              <a:buNone/>
            </a:pPr>
            <a:r>
              <a:rPr lang="en-US" sz="3600" b="0" i="0" u="none">
                <a:solidFill>
                  <a:schemeClr val="dk2"/>
                </a:solidFill>
                <a:latin typeface="Tahoma"/>
                <a:ea typeface="Tahoma"/>
                <a:cs typeface="Tahoma"/>
                <a:sym typeface="Tahoma"/>
              </a:rPr>
              <a:t>General design of a video encoder</a:t>
            </a:r>
            <a:endParaRPr/>
          </a:p>
        </p:txBody>
      </p:sp>
      <p:pic>
        <p:nvPicPr>
          <p:cNvPr id="102" name="Google Shape;102;p19"/>
          <p:cNvPicPr preferRelativeResize="0"/>
          <p:nvPr/>
        </p:nvPicPr>
        <p:blipFill rotWithShape="1">
          <a:blip r:embed="rId3">
            <a:alphaModFix/>
          </a:blip>
          <a:srcRect/>
          <a:stretch/>
        </p:blipFill>
        <p:spPr>
          <a:xfrm>
            <a:off x="1143000" y="2057400"/>
            <a:ext cx="7410450" cy="40322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311700" y="593367"/>
            <a:ext cx="8520600" cy="7635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600"/>
              <a:buFont typeface="Tahoma"/>
              <a:buNone/>
            </a:pPr>
            <a:r>
              <a:rPr lang="en-US" sz="3600" b="0" i="0" u="none">
                <a:solidFill>
                  <a:schemeClr val="dk2"/>
                </a:solidFill>
                <a:latin typeface="Tahoma"/>
                <a:ea typeface="Tahoma"/>
                <a:cs typeface="Tahoma"/>
                <a:sym typeface="Tahoma"/>
              </a:rPr>
              <a:t>Frame Intracoding </a:t>
            </a:r>
            <a:endParaRPr/>
          </a:p>
        </p:txBody>
      </p:sp>
      <p:sp>
        <p:nvSpPr>
          <p:cNvPr id="108" name="Google Shape;108;p20"/>
          <p:cNvSpPr txBox="1">
            <a:spLocks noGrp="1"/>
          </p:cNvSpPr>
          <p:nvPr>
            <p:ph type="body" idx="1"/>
          </p:nvPr>
        </p:nvSpPr>
        <p:spPr>
          <a:xfrm>
            <a:off x="1182687" y="2017712"/>
            <a:ext cx="7961312" cy="484028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folHlink"/>
              </a:buClr>
              <a:buSzPts val="1440"/>
              <a:buFont typeface="Noto Sans Symbols"/>
              <a:buChar char="■"/>
            </a:pPr>
            <a:r>
              <a:rPr lang="en-US" sz="2400" b="0" i="0" u="none">
                <a:solidFill>
                  <a:schemeClr val="dk1"/>
                </a:solidFill>
                <a:latin typeface="Tahoma"/>
                <a:ea typeface="Tahoma"/>
                <a:cs typeface="Tahoma"/>
                <a:sym typeface="Tahoma"/>
              </a:rPr>
              <a:t>a frame is intracoded similar to the way a JPEG encoder encodes images</a:t>
            </a:r>
            <a:endParaRPr/>
          </a:p>
          <a:p>
            <a:pPr marL="342900" marR="0" lvl="0" indent="-342900" algn="l" rtl="0">
              <a:lnSpc>
                <a:spcPct val="100000"/>
              </a:lnSpc>
              <a:spcBef>
                <a:spcPts val="480"/>
              </a:spcBef>
              <a:spcAft>
                <a:spcPts val="0"/>
              </a:spcAft>
              <a:buClr>
                <a:schemeClr val="folHlink"/>
              </a:buClr>
              <a:buSzPts val="1440"/>
              <a:buFont typeface="Noto Sans Symbols"/>
              <a:buChar char="■"/>
            </a:pPr>
            <a:r>
              <a:rPr lang="en-US" sz="2400" b="0" i="0" u="none">
                <a:solidFill>
                  <a:schemeClr val="dk1"/>
                </a:solidFill>
                <a:latin typeface="Tahoma"/>
                <a:ea typeface="Tahoma"/>
                <a:cs typeface="Tahoma"/>
                <a:sym typeface="Tahoma"/>
              </a:rPr>
              <a:t>Spatial Operator T refers to DCT (Discrete Cosine Transform)</a:t>
            </a:r>
            <a:endParaRPr/>
          </a:p>
          <a:p>
            <a:pPr marL="342900" marR="0" lvl="0" indent="-342900" algn="l" rtl="0">
              <a:lnSpc>
                <a:spcPct val="100000"/>
              </a:lnSpc>
              <a:spcBef>
                <a:spcPts val="480"/>
              </a:spcBef>
              <a:spcAft>
                <a:spcPts val="0"/>
              </a:spcAft>
              <a:buClr>
                <a:schemeClr val="folHlink"/>
              </a:buClr>
              <a:buSzPts val="1440"/>
              <a:buFont typeface="Noto Sans Symbols"/>
              <a:buChar char="■"/>
            </a:pPr>
            <a:r>
              <a:rPr lang="en-US" sz="2400" b="0" i="0" u="none">
                <a:solidFill>
                  <a:schemeClr val="dk1"/>
                </a:solidFill>
                <a:latin typeface="Tahoma"/>
                <a:ea typeface="Tahoma"/>
                <a:cs typeface="Tahoma"/>
                <a:sym typeface="Tahoma"/>
              </a:rPr>
              <a:t>Quantizer Q refers to the quantization matrix</a:t>
            </a:r>
            <a:endParaRPr/>
          </a:p>
          <a:p>
            <a:pPr marL="342900" marR="0" lvl="0" indent="-342900" algn="l" rtl="0">
              <a:lnSpc>
                <a:spcPct val="100000"/>
              </a:lnSpc>
              <a:spcBef>
                <a:spcPts val="480"/>
              </a:spcBef>
              <a:spcAft>
                <a:spcPts val="0"/>
              </a:spcAft>
              <a:buClr>
                <a:schemeClr val="folHlink"/>
              </a:buClr>
              <a:buSzPts val="1440"/>
              <a:buFont typeface="Noto Sans Symbols"/>
              <a:buChar char="■"/>
            </a:pPr>
            <a:r>
              <a:rPr lang="en-US" sz="2400" b="0" i="0" u="none">
                <a:solidFill>
                  <a:schemeClr val="dk1"/>
                </a:solidFill>
                <a:latin typeface="Tahoma"/>
                <a:ea typeface="Tahoma"/>
                <a:cs typeface="Tahoma"/>
                <a:sym typeface="Tahoma"/>
              </a:rPr>
              <a:t>VLC refers to Variable Length Coding, i.e. run-length encoding (including zig-zag order) plus entropy encoding (Huffman encoding)</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311700" y="593367"/>
            <a:ext cx="8520600" cy="7635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600"/>
              <a:buFont typeface="Tahoma"/>
              <a:buNone/>
            </a:pPr>
            <a:r>
              <a:rPr lang="en-US" sz="3600" b="0" i="0" u="none">
                <a:solidFill>
                  <a:schemeClr val="dk2"/>
                </a:solidFill>
                <a:latin typeface="Tahoma"/>
                <a:ea typeface="Tahoma"/>
                <a:cs typeface="Tahoma"/>
                <a:sym typeface="Tahoma"/>
              </a:rPr>
              <a:t>Motion estimation/compensation</a:t>
            </a:r>
            <a:endParaRPr/>
          </a:p>
        </p:txBody>
      </p:sp>
      <p:sp>
        <p:nvSpPr>
          <p:cNvPr id="114" name="Google Shape;114;p21"/>
          <p:cNvSpPr txBox="1">
            <a:spLocks noGrp="1"/>
          </p:cNvSpPr>
          <p:nvPr>
            <p:ph type="body" idx="1"/>
          </p:nvPr>
        </p:nvSpPr>
        <p:spPr>
          <a:xfrm>
            <a:off x="762000" y="1676400"/>
            <a:ext cx="8534400" cy="5029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folHlink"/>
              </a:buClr>
              <a:buSzPts val="1440"/>
              <a:buFont typeface="Noto Sans Symbols"/>
              <a:buChar char="■"/>
            </a:pPr>
            <a:r>
              <a:rPr lang="en-US" sz="2400" b="0" i="0" u="none">
                <a:solidFill>
                  <a:schemeClr val="dk1"/>
                </a:solidFill>
                <a:latin typeface="Tahoma"/>
                <a:ea typeface="Tahoma"/>
                <a:cs typeface="Tahoma"/>
                <a:sym typeface="Tahoma"/>
              </a:rPr>
              <a:t>was invented in 1960s</a:t>
            </a:r>
            <a:endParaRPr/>
          </a:p>
          <a:p>
            <a:pPr marL="342900" marR="0" lvl="0" indent="-342900" algn="l" rtl="0">
              <a:lnSpc>
                <a:spcPct val="100000"/>
              </a:lnSpc>
              <a:spcBef>
                <a:spcPts val="480"/>
              </a:spcBef>
              <a:spcAft>
                <a:spcPts val="0"/>
              </a:spcAft>
              <a:buClr>
                <a:schemeClr val="folHlink"/>
              </a:buClr>
              <a:buSzPts val="1440"/>
              <a:buFont typeface="Noto Sans Symbols"/>
              <a:buChar char="■"/>
            </a:pPr>
            <a:r>
              <a:rPr lang="en-US" sz="2400" b="0" i="0" u="none">
                <a:solidFill>
                  <a:schemeClr val="dk1"/>
                </a:solidFill>
                <a:latin typeface="Tahoma"/>
                <a:ea typeface="Tahoma"/>
                <a:cs typeface="Tahoma"/>
                <a:sym typeface="Tahoma"/>
              </a:rPr>
              <a:t>is based on the idea that motion in a video is created by solid objects which move on a relatively fixed background</a:t>
            </a:r>
            <a:endParaRPr/>
          </a:p>
          <a:p>
            <a:pPr marL="342900" marR="0" lvl="0" indent="-342900" algn="l" rtl="0">
              <a:lnSpc>
                <a:spcPct val="100000"/>
              </a:lnSpc>
              <a:spcBef>
                <a:spcPts val="480"/>
              </a:spcBef>
              <a:spcAft>
                <a:spcPts val="0"/>
              </a:spcAft>
              <a:buClr>
                <a:schemeClr val="folHlink"/>
              </a:buClr>
              <a:buSzPts val="1440"/>
              <a:buFont typeface="Noto Sans Symbols"/>
              <a:buChar char="■"/>
            </a:pPr>
            <a:r>
              <a:rPr lang="en-US" sz="2400" b="0" i="0" u="none">
                <a:solidFill>
                  <a:schemeClr val="dk1"/>
                </a:solidFill>
                <a:latin typeface="Tahoma"/>
                <a:ea typeface="Tahoma"/>
                <a:cs typeface="Tahoma"/>
                <a:sym typeface="Tahoma"/>
              </a:rPr>
              <a:t>comprises 3 steps:</a:t>
            </a:r>
            <a:endParaRPr/>
          </a:p>
          <a:p>
            <a:pPr marL="742950" marR="0" lvl="1" indent="-285750" algn="l" rtl="0">
              <a:lnSpc>
                <a:spcPct val="100000"/>
              </a:lnSpc>
              <a:spcBef>
                <a:spcPts val="400"/>
              </a:spcBef>
              <a:spcAft>
                <a:spcPts val="0"/>
              </a:spcAft>
              <a:buClr>
                <a:schemeClr val="hlink"/>
              </a:buClr>
              <a:buSzPts val="1100"/>
              <a:buFont typeface="Noto Sans Symbols"/>
              <a:buChar char="■"/>
            </a:pPr>
            <a:r>
              <a:rPr lang="en-US" sz="2000" b="0" i="0" u="none" strike="noStrike" cap="none">
                <a:solidFill>
                  <a:schemeClr val="dk1"/>
                </a:solidFill>
                <a:latin typeface="Tahoma"/>
                <a:ea typeface="Tahoma"/>
                <a:cs typeface="Tahoma"/>
                <a:sym typeface="Tahoma"/>
              </a:rPr>
              <a:t>first stage estimates objective motion (motion estimation) between the previously reconstructed frame and the current frame; results MVs (Motion Vectors) for each 16x16 block of pixels</a:t>
            </a:r>
            <a:endParaRPr/>
          </a:p>
          <a:p>
            <a:pPr marL="742950" marR="0" lvl="1" indent="-285750" algn="l" rtl="0">
              <a:lnSpc>
                <a:spcPct val="100000"/>
              </a:lnSpc>
              <a:spcBef>
                <a:spcPts val="400"/>
              </a:spcBef>
              <a:spcAft>
                <a:spcPts val="0"/>
              </a:spcAft>
              <a:buClr>
                <a:schemeClr val="hlink"/>
              </a:buClr>
              <a:buSzPts val="1100"/>
              <a:buFont typeface="Noto Sans Symbols"/>
              <a:buChar char="■"/>
            </a:pPr>
            <a:r>
              <a:rPr lang="en-US" sz="2000" b="0" i="0" u="none" strike="noStrike" cap="none">
                <a:solidFill>
                  <a:schemeClr val="dk1"/>
                </a:solidFill>
                <a:latin typeface="Tahoma"/>
                <a:ea typeface="Tahoma"/>
                <a:cs typeface="Tahoma"/>
                <a:sym typeface="Tahoma"/>
              </a:rPr>
              <a:t>the second stage creates the current frame prediction (MC) using the motion estimates and the previously reconstructed frame</a:t>
            </a:r>
            <a:endParaRPr/>
          </a:p>
          <a:p>
            <a:pPr marL="742950" marR="0" lvl="1" indent="-285750" algn="l" rtl="0">
              <a:lnSpc>
                <a:spcPct val="100000"/>
              </a:lnSpc>
              <a:spcBef>
                <a:spcPts val="400"/>
              </a:spcBef>
              <a:spcAft>
                <a:spcPts val="0"/>
              </a:spcAft>
              <a:buClr>
                <a:schemeClr val="hlink"/>
              </a:buClr>
              <a:buSzPts val="1100"/>
              <a:buFont typeface="Noto Sans Symbols"/>
              <a:buChar char="■"/>
            </a:pPr>
            <a:r>
              <a:rPr lang="en-US" sz="2000" b="0" i="0" u="none" strike="noStrike" cap="none">
                <a:solidFill>
                  <a:schemeClr val="dk1"/>
                </a:solidFill>
                <a:latin typeface="Tahoma"/>
                <a:ea typeface="Tahoma"/>
                <a:cs typeface="Tahoma"/>
                <a:sym typeface="Tahoma"/>
              </a:rPr>
              <a:t>the final stage encodes the difference between the prediction and the actual current frame (i.e. the prediction error) and the MVs</a:t>
            </a:r>
            <a:endParaRPr/>
          </a:p>
          <a:p>
            <a:pPr marL="342900" marR="0" lvl="0" indent="-342900" algn="l" rtl="0">
              <a:lnSpc>
                <a:spcPct val="100000"/>
              </a:lnSpc>
              <a:spcBef>
                <a:spcPts val="480"/>
              </a:spcBef>
              <a:spcAft>
                <a:spcPts val="0"/>
              </a:spcAft>
              <a:buClr>
                <a:schemeClr val="folHlink"/>
              </a:buClr>
              <a:buSzPts val="1440"/>
              <a:buFont typeface="Noto Sans Symbols"/>
              <a:buChar char="■"/>
            </a:pPr>
            <a:r>
              <a:rPr lang="en-US" sz="2400" b="0" i="0" u="none">
                <a:solidFill>
                  <a:schemeClr val="dk1"/>
                </a:solidFill>
                <a:latin typeface="Tahoma"/>
                <a:ea typeface="Tahoma"/>
                <a:cs typeface="Tahoma"/>
                <a:sym typeface="Tahoma"/>
              </a:rPr>
              <a:t>for motion estimation MSE (Mean Squared Error) is used:</a:t>
            </a:r>
            <a:endParaRPr/>
          </a:p>
          <a:p>
            <a:pPr marL="342900" marR="0" lvl="0" indent="-342900" algn="l" rtl="0">
              <a:lnSpc>
                <a:spcPct val="100000"/>
              </a:lnSpc>
              <a:spcBef>
                <a:spcPts val="480"/>
              </a:spcBef>
              <a:spcAft>
                <a:spcPts val="0"/>
              </a:spcAft>
              <a:buClr>
                <a:schemeClr val="folHlink"/>
              </a:buClr>
              <a:buSzPts val="1440"/>
              <a:buFont typeface="Noto Sans Symbols"/>
              <a:buNone/>
            </a:pPr>
            <a:r>
              <a:rPr lang="en-US" sz="2400" b="0" i="0" u="none">
                <a:solidFill>
                  <a:schemeClr val="dk1"/>
                </a:solidFill>
                <a:latin typeface="Tahoma"/>
                <a:ea typeface="Tahoma"/>
                <a:cs typeface="Tahoma"/>
                <a:sym typeface="Tahoma"/>
              </a:rPr>
              <a:t>	</a:t>
            </a:r>
            <a:endParaRPr/>
          </a:p>
        </p:txBody>
      </p:sp>
      <p:pic>
        <p:nvPicPr>
          <p:cNvPr id="115" name="Google Shape;115;p21"/>
          <p:cNvPicPr preferRelativeResize="0"/>
          <p:nvPr/>
        </p:nvPicPr>
        <p:blipFill rotWithShape="1">
          <a:blip r:embed="rId3">
            <a:alphaModFix/>
          </a:blip>
          <a:srcRect/>
          <a:stretch/>
        </p:blipFill>
        <p:spPr>
          <a:xfrm>
            <a:off x="2481262" y="6054725"/>
            <a:ext cx="3992562" cy="803275"/>
          </a:xfrm>
          <a:prstGeom prst="rect">
            <a:avLst/>
          </a:prstGeom>
          <a:noFill/>
          <a:ln>
            <a:noFill/>
          </a:ln>
        </p:spPr>
      </p:pic>
    </p:spTree>
  </p:cSld>
  <p:clrMapOvr>
    <a:masterClrMapping/>
  </p:clrMapOvr>
</p:sld>
</file>

<file path=ppt/theme/theme1.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2936</Words>
  <Application>Microsoft Office PowerPoint</Application>
  <PresentationFormat>On-screen Show (4:3)</PresentationFormat>
  <Paragraphs>221</Paragraphs>
  <Slides>51</Slides>
  <Notes>51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Tahoma</vt:lpstr>
      <vt:lpstr>Proxima Nova</vt:lpstr>
      <vt:lpstr>Noto Sans Symbols</vt:lpstr>
      <vt:lpstr>Spearmint</vt:lpstr>
      <vt:lpstr>Video Compression Basics</vt:lpstr>
      <vt:lpstr>Video compression fundaments</vt:lpstr>
      <vt:lpstr>Video compression fundaments (2)</vt:lpstr>
      <vt:lpstr>Compression in the time domain</vt:lpstr>
      <vt:lpstr>Video compression standards</vt:lpstr>
      <vt:lpstr>Video compression standards (2)</vt:lpstr>
      <vt:lpstr>General design of a video encoder</vt:lpstr>
      <vt:lpstr>Frame Intracoding </vt:lpstr>
      <vt:lpstr>Motion estimation/compensation</vt:lpstr>
      <vt:lpstr>Motion estimation/compensation (2)</vt:lpstr>
      <vt:lpstr>Compressed video stream</vt:lpstr>
      <vt:lpstr>MPEG-1</vt:lpstr>
      <vt:lpstr>MPEG-1</vt:lpstr>
      <vt:lpstr>MPEG-1 parts</vt:lpstr>
      <vt:lpstr>MPEG-1 target applications</vt:lpstr>
      <vt:lpstr>MPEG-1 Part 1, Systems</vt:lpstr>
      <vt:lpstr>MPEG-1 Program Stream</vt:lpstr>
      <vt:lpstr>MPEG-1 Part 2, Video – codec design</vt:lpstr>
      <vt:lpstr>MPEG-1 source encoder implementation</vt:lpstr>
      <vt:lpstr>MPEG-1 input source</vt:lpstr>
      <vt:lpstr>MPEG-1 types of frames</vt:lpstr>
      <vt:lpstr>Bidirectional motion compensation prediction (B-frames)</vt:lpstr>
      <vt:lpstr>Motion compensation with half-pixel accuracy </vt:lpstr>
      <vt:lpstr>GOP (Group of pictures)</vt:lpstr>
      <vt:lpstr>Slices, macroblocks, blocks</vt:lpstr>
      <vt:lpstr>Macroblock encoding</vt:lpstr>
      <vt:lpstr>Macroblock types in P-frames</vt:lpstr>
      <vt:lpstr>Macroblock encoding in P-frames</vt:lpstr>
      <vt:lpstr>Macroblock types in B-frames</vt:lpstr>
      <vt:lpstr>Macroblock encoding in B-frames</vt:lpstr>
      <vt:lpstr>MPEG-1 video bitstream syntax</vt:lpstr>
      <vt:lpstr>MPEG-1 video bitstream syntax - detail</vt:lpstr>
      <vt:lpstr>MPEG-1 video bitstream syntax structures</vt:lpstr>
      <vt:lpstr>MPEG-1 Layer III Audio (.mp3)</vt:lpstr>
      <vt:lpstr>MPEG-2</vt:lpstr>
      <vt:lpstr>Need for MPEG-2</vt:lpstr>
      <vt:lpstr>MPEG-2</vt:lpstr>
      <vt:lpstr>MPEG-2 parts</vt:lpstr>
      <vt:lpstr>MPEG-2 target applications</vt:lpstr>
      <vt:lpstr>MPEG-2 Systems</vt:lpstr>
      <vt:lpstr>MPEG-2 Systems multiplexation</vt:lpstr>
      <vt:lpstr>Packetized Elementary Streams (PES)</vt:lpstr>
      <vt:lpstr>Program Stream structure (simplified)</vt:lpstr>
      <vt:lpstr>Transport Stream Structure (simplified)</vt:lpstr>
      <vt:lpstr>MPEG-2 Profiles and Levels</vt:lpstr>
      <vt:lpstr>MPEG-2 Profiles and Levels (2)</vt:lpstr>
      <vt:lpstr>MPEG-2 Profiles and Levels (3)</vt:lpstr>
      <vt:lpstr>Scalable coding</vt:lpstr>
      <vt:lpstr>SNR scalability</vt:lpstr>
      <vt:lpstr>Spatial scalability</vt:lpstr>
      <vt:lpstr>Encoding of interlaced video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Video Compression Basics</dc:title>
  <cp:lastModifiedBy>Forest</cp:lastModifiedBy>
  <cp:revision>1</cp:revision>
  <dcterms:modified xsi:type="dcterms:W3CDTF">2020-11-05T12:15:48Z</dcterms:modified>
</cp:coreProperties>
</file>